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281" r:id="rId3"/>
    <p:sldId id="293" r:id="rId4"/>
    <p:sldId id="263" r:id="rId5"/>
    <p:sldId id="264" r:id="rId6"/>
    <p:sldId id="291" r:id="rId7"/>
    <p:sldId id="265" r:id="rId8"/>
    <p:sldId id="280" r:id="rId9"/>
    <p:sldId id="288" r:id="rId10"/>
    <p:sldId id="270" r:id="rId11"/>
    <p:sldId id="271" r:id="rId12"/>
    <p:sldId id="272" r:id="rId13"/>
    <p:sldId id="266" r:id="rId14"/>
    <p:sldId id="308" r:id="rId15"/>
    <p:sldId id="309" r:id="rId16"/>
    <p:sldId id="315" r:id="rId17"/>
    <p:sldId id="267" r:id="rId18"/>
    <p:sldId id="311" r:id="rId19"/>
    <p:sldId id="312" r:id="rId20"/>
    <p:sldId id="313" r:id="rId21"/>
    <p:sldId id="318" r:id="rId22"/>
    <p:sldId id="268" r:id="rId23"/>
    <p:sldId id="289" r:id="rId24"/>
    <p:sldId id="290" r:id="rId25"/>
    <p:sldId id="269" r:id="rId26"/>
    <p:sldId id="299" r:id="rId27"/>
    <p:sldId id="314" r:id="rId28"/>
    <p:sldId id="283" r:id="rId29"/>
    <p:sldId id="316" r:id="rId30"/>
    <p:sldId id="317" r:id="rId31"/>
    <p:sldId id="294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1" d="100"/>
          <a:sy n="71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36E2F-D328-4568-999E-BB7B392A429A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A2894-D2C5-4E02-B3BF-1D98540252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9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5314F-1E31-499E-B3C1-2D7A85011C84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09F64-D9E6-4BDC-9CFC-15930770FCD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55D6-B16B-4C31-B866-EEB5353926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24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4E78-7B36-488D-97B3-76CE942036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4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la3b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38B9-5845-4776-BEE7-DACF05B57BE7}" type="datetimeFigureOut">
              <a:rPr lang="pt-BR" smtClean="0"/>
              <a:pPr/>
              <a:t>13/08/2012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F5E8-9316-4BAB-98AC-D782AB066A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Planilha_do_Microsoft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Planilha_do_Microsoft_Excel_97-2003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Planilha_do_Microsoft_Excel_97-20033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182" y="1484784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Cenário</a:t>
            </a:r>
            <a:r>
              <a:rPr lang="en-US" sz="3600" b="1" dirty="0" smtClean="0"/>
              <a:t> de Mercado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Suínos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Grãos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100" dirty="0" smtClean="0"/>
              <a:t>ASEMG, 09/08/2012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Fernando A. Pereira</a:t>
            </a:r>
            <a:br>
              <a:rPr lang="en-US" sz="3100" dirty="0" smtClean="0"/>
            </a:br>
            <a:r>
              <a:rPr lang="en-US" sz="3100" dirty="0" err="1" smtClean="0"/>
              <a:t>Presidente</a:t>
            </a:r>
            <a:r>
              <a:rPr lang="en-US" sz="3100" dirty="0" smtClean="0"/>
              <a:t> </a:t>
            </a:r>
            <a:r>
              <a:rPr lang="en-US" sz="3100" dirty="0" err="1" smtClean="0"/>
              <a:t>Executivo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Agroceres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8100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57"/>
          <p:cNvSpPr txBox="1">
            <a:spLocks noChangeArrowheads="1"/>
          </p:cNvSpPr>
          <p:nvPr/>
        </p:nvSpPr>
        <p:spPr bwMode="auto">
          <a:xfrm>
            <a:off x="1116013" y="5516563"/>
            <a:ext cx="955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b="0"/>
              <a:t>Fonte: JOX</a:t>
            </a:r>
          </a:p>
        </p:txBody>
      </p:sp>
      <p:graphicFrame>
        <p:nvGraphicFramePr>
          <p:cNvPr id="3075" name="Object 258"/>
          <p:cNvGraphicFramePr>
            <a:graphicFrameLocks noChangeAspect="1"/>
          </p:cNvGraphicFramePr>
          <p:nvPr/>
        </p:nvGraphicFramePr>
        <p:xfrm>
          <a:off x="900113" y="981075"/>
          <a:ext cx="7285037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lanilha" r:id="rId4" imgW="5486400" imgH="3028950" progId="Excel.Sheet.8">
                  <p:embed/>
                </p:oleObj>
              </mc:Choice>
              <mc:Fallback>
                <p:oleObj name="Planilha" r:id="rId4" imgW="5486400" imgH="30289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81075"/>
                        <a:ext cx="7285037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14549336"/>
              </p:ext>
            </p:extLst>
          </p:nvPr>
        </p:nvGraphicFramePr>
        <p:xfrm>
          <a:off x="755576" y="1340768"/>
          <a:ext cx="7567613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Gráfico" r:id="rId3" imgW="6305527" imgH="4067089" progId="MSGraph.Chart.8">
                  <p:embed followColorScheme="full"/>
                </p:oleObj>
              </mc:Choice>
              <mc:Fallback>
                <p:oleObj name="Gráfico" r:id="rId3" imgW="6305527" imgH="40670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340768"/>
                        <a:ext cx="7567613" cy="4879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9592" y="759760"/>
            <a:ext cx="6593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dirty="0"/>
              <a:t>Brasil - Exportações de Milho em Grão (</a:t>
            </a:r>
            <a:r>
              <a:rPr lang="pt-BR" sz="2400" dirty="0" err="1"/>
              <a:t>ton</a:t>
            </a:r>
            <a:r>
              <a:rPr lang="pt-B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26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995363"/>
            <a:ext cx="74390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tângulo 2"/>
          <p:cNvSpPr>
            <a:spLocks noChangeArrowheads="1"/>
          </p:cNvSpPr>
          <p:nvPr/>
        </p:nvSpPr>
        <p:spPr bwMode="auto">
          <a:xfrm>
            <a:off x="1116013" y="6021388"/>
            <a:ext cx="963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 b="0"/>
              <a:t>Fonte: JOX</a:t>
            </a:r>
          </a:p>
        </p:txBody>
      </p:sp>
    </p:spTree>
    <p:extLst>
      <p:ext uri="{BB962C8B-B14F-4D97-AF65-F5344CB8AC3E}">
        <p14:creationId xmlns:p14="http://schemas.microsoft.com/office/powerpoint/2010/main" val="1473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35280" cy="1143000"/>
          </a:xfrm>
        </p:spPr>
        <p:txBody>
          <a:bodyPr>
            <a:noAutofit/>
          </a:bodyPr>
          <a:lstStyle/>
          <a:p>
            <a:r>
              <a:rPr lang="en-US" sz="2600" b="1" dirty="0" err="1" smtClean="0"/>
              <a:t>Preço</a:t>
            </a:r>
            <a:r>
              <a:rPr lang="en-US" sz="2600" b="1" dirty="0" smtClean="0"/>
              <a:t> do </a:t>
            </a:r>
            <a:r>
              <a:rPr lang="en-US" sz="2600" b="1" dirty="0" err="1" smtClean="0"/>
              <a:t>farelo</a:t>
            </a:r>
            <a:r>
              <a:rPr lang="en-US" sz="2600" b="1" dirty="0" smtClean="0"/>
              <a:t> de </a:t>
            </a:r>
            <a:r>
              <a:rPr lang="en-US" sz="2600" b="1" dirty="0" err="1" smtClean="0"/>
              <a:t>soja</a:t>
            </a:r>
            <a:r>
              <a:rPr lang="en-US" sz="2600" b="1" dirty="0" smtClean="0"/>
              <a:t>: </a:t>
            </a:r>
            <a:r>
              <a:rPr lang="en-US" sz="2600" b="1" dirty="0" err="1" smtClean="0"/>
              <a:t>cenário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muito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imprevisível</a:t>
            </a:r>
            <a:r>
              <a:rPr lang="en-US" sz="2600" b="1" dirty="0" smtClean="0"/>
              <a:t> e </a:t>
            </a:r>
            <a:r>
              <a:rPr lang="en-US" sz="2600" b="1" dirty="0" err="1" smtClean="0"/>
              <a:t>não</a:t>
            </a:r>
            <a:r>
              <a:rPr lang="en-US" sz="2600" b="1" dirty="0" smtClean="0"/>
              <a:t> se </a:t>
            </a:r>
            <a:r>
              <a:rPr lang="en-US" sz="2600" b="1" dirty="0" err="1" smtClean="0"/>
              <a:t>pode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descartar</a:t>
            </a:r>
            <a:r>
              <a:rPr lang="en-US" sz="2600" b="1" dirty="0" smtClean="0"/>
              <a:t>, inclusive, </a:t>
            </a:r>
            <a:r>
              <a:rPr lang="en-US" sz="2600" b="1" dirty="0" err="1" smtClean="0"/>
              <a:t>desabastecimento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momentâneo</a:t>
            </a:r>
            <a:r>
              <a:rPr lang="en-US" sz="2600" b="1" dirty="0" smtClean="0"/>
              <a:t> .</a:t>
            </a:r>
            <a:endParaRPr lang="en-US" sz="2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764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Fotíssima</a:t>
            </a:r>
            <a:r>
              <a:rPr lang="en-US" sz="2400" dirty="0" smtClean="0"/>
              <a:t> </a:t>
            </a:r>
            <a:r>
              <a:rPr lang="en-US" sz="2400" dirty="0" err="1" smtClean="0"/>
              <a:t>queda</a:t>
            </a:r>
            <a:r>
              <a:rPr lang="en-US" sz="2400" dirty="0" smtClean="0"/>
              <a:t> da </a:t>
            </a:r>
            <a:r>
              <a:rPr lang="en-US" sz="2400" dirty="0" err="1" smtClean="0"/>
              <a:t>safra</a:t>
            </a:r>
            <a:r>
              <a:rPr lang="en-US" sz="2400" dirty="0" smtClean="0"/>
              <a:t> </a:t>
            </a:r>
            <a:r>
              <a:rPr lang="en-US" sz="2400" dirty="0" err="1" smtClean="0"/>
              <a:t>Brasileira</a:t>
            </a:r>
            <a:r>
              <a:rPr lang="en-US" sz="2400" dirty="0" smtClean="0"/>
              <a:t>, Argentina e </a:t>
            </a:r>
            <a:r>
              <a:rPr lang="en-US" sz="2400" dirty="0" err="1" smtClean="0"/>
              <a:t>Paraguaia</a:t>
            </a:r>
            <a:r>
              <a:rPr lang="en-US" sz="2400" dirty="0" smtClean="0"/>
              <a:t>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</a:t>
            </a:r>
            <a:r>
              <a:rPr lang="en-US" sz="2400" dirty="0" err="1" smtClean="0"/>
              <a:t>climáticos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 </a:t>
            </a:r>
            <a:r>
              <a:rPr lang="en-US" sz="2400" dirty="0" err="1" smtClean="0"/>
              <a:t>expectativas</a:t>
            </a:r>
            <a:r>
              <a:rPr lang="en-US" sz="2400" dirty="0" smtClean="0"/>
              <a:t> </a:t>
            </a:r>
            <a:r>
              <a:rPr lang="en-US" sz="2400" dirty="0" err="1" smtClean="0"/>
              <a:t>iniciais</a:t>
            </a:r>
            <a:r>
              <a:rPr lang="en-US" sz="2400" dirty="0" smtClean="0"/>
              <a:t> de </a:t>
            </a:r>
            <a:r>
              <a:rPr lang="en-US" sz="2400" dirty="0" err="1" smtClean="0"/>
              <a:t>recuperação</a:t>
            </a:r>
            <a:r>
              <a:rPr lang="en-US" sz="2400" dirty="0" smtClean="0"/>
              <a:t> dos </a:t>
            </a:r>
            <a:r>
              <a:rPr lang="en-US" sz="2400" dirty="0" err="1" smtClean="0"/>
              <a:t>estoques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internacionais</a:t>
            </a:r>
            <a:r>
              <a:rPr lang="en-US" sz="2400" dirty="0" smtClean="0"/>
              <a:t>  </a:t>
            </a:r>
            <a:r>
              <a:rPr lang="en-US" sz="2400" dirty="0" err="1" smtClean="0"/>
              <a:t>foram</a:t>
            </a:r>
            <a:r>
              <a:rPr lang="en-US" sz="2400" dirty="0" smtClean="0"/>
              <a:t> </a:t>
            </a:r>
            <a:r>
              <a:rPr lang="en-US" sz="2400" dirty="0" err="1" smtClean="0"/>
              <a:t>revertidas</a:t>
            </a:r>
            <a:r>
              <a:rPr lang="en-US" sz="2400" dirty="0" smtClean="0"/>
              <a:t> </a:t>
            </a:r>
            <a:r>
              <a:rPr lang="en-US" sz="2400" dirty="0" err="1" smtClean="0"/>
              <a:t>pelos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</a:t>
            </a:r>
            <a:r>
              <a:rPr lang="en-US" sz="2400" dirty="0" err="1" smtClean="0"/>
              <a:t>climáticos</a:t>
            </a:r>
            <a:r>
              <a:rPr lang="en-US" sz="2400" dirty="0" smtClean="0"/>
              <a:t> </a:t>
            </a:r>
            <a:r>
              <a:rPr lang="en-US" sz="2400" dirty="0" err="1" smtClean="0"/>
              <a:t>atuais</a:t>
            </a:r>
            <a:r>
              <a:rPr lang="en-US" sz="2400" dirty="0" smtClean="0"/>
              <a:t> dos EUA.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Exportação</a:t>
            </a:r>
            <a:r>
              <a:rPr lang="en-US" sz="2400" dirty="0" smtClean="0"/>
              <a:t> </a:t>
            </a:r>
            <a:r>
              <a:rPr lang="en-US" sz="2400" dirty="0" err="1" smtClean="0"/>
              <a:t>brasileira</a:t>
            </a:r>
            <a:r>
              <a:rPr lang="en-US" sz="2400" dirty="0" smtClean="0"/>
              <a:t> de </a:t>
            </a:r>
            <a:r>
              <a:rPr lang="en-US" sz="2400" dirty="0" err="1" smtClean="0"/>
              <a:t>soja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grãos</a:t>
            </a:r>
            <a:r>
              <a:rPr lang="en-US" sz="2400" dirty="0" smtClean="0"/>
              <a:t> segue </a:t>
            </a:r>
            <a:r>
              <a:rPr lang="en-US" sz="2400" dirty="0" err="1" smtClean="0"/>
              <a:t>muito</a:t>
            </a:r>
            <a:r>
              <a:rPr lang="en-US" sz="2400" dirty="0" smtClean="0"/>
              <a:t> forte, “</a:t>
            </a:r>
            <a:r>
              <a:rPr lang="en-US" sz="2400" dirty="0" err="1" smtClean="0"/>
              <a:t>enxugando</a:t>
            </a:r>
            <a:r>
              <a:rPr lang="en-US" sz="2400" dirty="0" smtClean="0"/>
              <a:t>” o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Área</a:t>
            </a:r>
            <a:r>
              <a:rPr lang="en-US" sz="2400" dirty="0" smtClean="0"/>
              <a:t> da </a:t>
            </a:r>
            <a:r>
              <a:rPr lang="en-US" sz="2400" dirty="0" err="1" smtClean="0"/>
              <a:t>safra</a:t>
            </a:r>
            <a:r>
              <a:rPr lang="en-US" sz="2400" dirty="0" smtClean="0"/>
              <a:t> de </a:t>
            </a:r>
            <a:r>
              <a:rPr lang="en-US" sz="2400" dirty="0" err="1" smtClean="0"/>
              <a:t>verão</a:t>
            </a:r>
            <a:r>
              <a:rPr lang="en-US" sz="2400" dirty="0" smtClean="0"/>
              <a:t> </a:t>
            </a:r>
            <a:r>
              <a:rPr lang="en-US" sz="2400" dirty="0" err="1" smtClean="0"/>
              <a:t>crescerá</a:t>
            </a:r>
            <a:r>
              <a:rPr lang="en-US" sz="2400" dirty="0" smtClean="0"/>
              <a:t>, </a:t>
            </a:r>
            <a:r>
              <a:rPr lang="en-US" sz="2400" dirty="0" err="1" smtClean="0"/>
              <a:t>principalmente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sobre</a:t>
            </a:r>
            <a:r>
              <a:rPr lang="en-US" sz="2400" dirty="0" smtClean="0"/>
              <a:t> </a:t>
            </a:r>
            <a:r>
              <a:rPr lang="en-US" sz="2400" dirty="0" err="1" smtClean="0"/>
              <a:t>áreas</a:t>
            </a:r>
            <a:r>
              <a:rPr lang="en-US" sz="2400" dirty="0" smtClean="0"/>
              <a:t> de </a:t>
            </a:r>
            <a:r>
              <a:rPr lang="en-US" sz="2400" dirty="0" err="1" smtClean="0"/>
              <a:t>milho</a:t>
            </a:r>
            <a:r>
              <a:rPr lang="en-US" sz="2400" dirty="0" smtClean="0"/>
              <a:t> e </a:t>
            </a:r>
            <a:r>
              <a:rPr lang="en-US" sz="2400" dirty="0" err="1" smtClean="0"/>
              <a:t>algodão</a:t>
            </a:r>
            <a:r>
              <a:rPr lang="en-US" sz="2400" dirty="0" smtClean="0"/>
              <a:t>, mas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crescimento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suficiente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recompor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estoques</a:t>
            </a:r>
            <a:r>
              <a:rPr lang="en-US" sz="2400" dirty="0" smtClean="0"/>
              <a:t> e </a:t>
            </a:r>
            <a:r>
              <a:rPr lang="en-US" sz="2400" dirty="0" err="1" smtClean="0"/>
              <a:t>essa</a:t>
            </a:r>
            <a:r>
              <a:rPr lang="en-US" sz="2400" dirty="0" smtClean="0"/>
              <a:t> </a:t>
            </a:r>
            <a:r>
              <a:rPr lang="en-US" sz="2400" dirty="0" err="1" smtClean="0"/>
              <a:t>produção</a:t>
            </a:r>
            <a:r>
              <a:rPr lang="en-US" sz="2400" dirty="0" smtClean="0"/>
              <a:t> </a:t>
            </a:r>
            <a:r>
              <a:rPr lang="en-US" sz="2400" dirty="0" err="1" smtClean="0"/>
              <a:t>só</a:t>
            </a:r>
            <a:r>
              <a:rPr lang="en-US" sz="2400" dirty="0" smtClean="0"/>
              <a:t> </a:t>
            </a:r>
            <a:r>
              <a:rPr lang="en-US" sz="2400" dirty="0" err="1" smtClean="0"/>
              <a:t>chegará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no </a:t>
            </a:r>
            <a:r>
              <a:rPr lang="en-US" sz="2400" dirty="0" err="1" smtClean="0"/>
              <a:t>início</a:t>
            </a:r>
            <a:r>
              <a:rPr lang="en-US" sz="2400" dirty="0" smtClean="0"/>
              <a:t> de 2013.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Preço</a:t>
            </a:r>
            <a:r>
              <a:rPr lang="en-US" sz="2400" dirty="0" smtClean="0"/>
              <a:t> de </a:t>
            </a:r>
            <a:r>
              <a:rPr lang="en-US" sz="2400" dirty="0" err="1" smtClean="0"/>
              <a:t>venda</a:t>
            </a:r>
            <a:r>
              <a:rPr lang="en-US" sz="2400" dirty="0" smtClean="0"/>
              <a:t> </a:t>
            </a:r>
            <a:r>
              <a:rPr lang="en-US" sz="2400" dirty="0" err="1" smtClean="0"/>
              <a:t>antecipada</a:t>
            </a:r>
            <a:r>
              <a:rPr lang="en-US" sz="2400" dirty="0" smtClean="0"/>
              <a:t> da </a:t>
            </a:r>
            <a:r>
              <a:rPr lang="en-US" sz="2400" dirty="0" err="1" smtClean="0"/>
              <a:t>próxima</a:t>
            </a:r>
            <a:r>
              <a:rPr lang="en-US" sz="2400" dirty="0" smtClean="0"/>
              <a:t> </a:t>
            </a:r>
            <a:r>
              <a:rPr lang="en-US" sz="2400" dirty="0" err="1" smtClean="0"/>
              <a:t>safra</a:t>
            </a:r>
            <a:r>
              <a:rPr lang="en-US" sz="2400" dirty="0" smtClean="0"/>
              <a:t>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sendo</a:t>
            </a:r>
            <a:r>
              <a:rPr lang="en-US" sz="2400" dirty="0" smtClean="0"/>
              <a:t> </a:t>
            </a:r>
            <a:r>
              <a:rPr lang="en-US" sz="2400" dirty="0" err="1" smtClean="0"/>
              <a:t>balizado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acima</a:t>
            </a:r>
            <a:r>
              <a:rPr lang="en-US" sz="2400" dirty="0" smtClean="0"/>
              <a:t> de R$52,00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maioria</a:t>
            </a:r>
            <a:r>
              <a:rPr lang="en-US" sz="2400" dirty="0" smtClean="0"/>
              <a:t> das </a:t>
            </a:r>
            <a:r>
              <a:rPr lang="en-US" sz="2400" dirty="0" err="1" smtClean="0"/>
              <a:t>regiões</a:t>
            </a:r>
            <a:r>
              <a:rPr lang="en-US" sz="2400" dirty="0" smtClean="0"/>
              <a:t> </a:t>
            </a:r>
            <a:r>
              <a:rPr lang="en-US" sz="2400" dirty="0" err="1" smtClean="0"/>
              <a:t>produtoras</a:t>
            </a:r>
            <a:r>
              <a:rPr lang="en-US" sz="2400" dirty="0" smtClean="0"/>
              <a:t>, mas </a:t>
            </a:r>
            <a:r>
              <a:rPr lang="en-US" sz="2400" dirty="0" err="1" smtClean="0"/>
              <a:t>ainda</a:t>
            </a:r>
            <a:r>
              <a:rPr lang="en-US" sz="2400" dirty="0" smtClean="0"/>
              <a:t> </a:t>
            </a:r>
            <a:r>
              <a:rPr lang="en-US" sz="2400" dirty="0" err="1" smtClean="0"/>
              <a:t>encontrando</a:t>
            </a:r>
            <a:r>
              <a:rPr lang="en-US" sz="2400" dirty="0" smtClean="0"/>
              <a:t> </a:t>
            </a:r>
            <a:r>
              <a:rPr lang="en-US" sz="2400" dirty="0" err="1" smtClean="0"/>
              <a:t>resistência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parte dos </a:t>
            </a:r>
            <a:r>
              <a:rPr lang="en-US" sz="2400" dirty="0" err="1" smtClean="0"/>
              <a:t>produtores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3132" y="1726069"/>
            <a:ext cx="20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Fundamentos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26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57"/>
          <p:cNvSpPr txBox="1">
            <a:spLocks noChangeArrowheads="1"/>
          </p:cNvSpPr>
          <p:nvPr/>
        </p:nvSpPr>
        <p:spPr bwMode="auto">
          <a:xfrm>
            <a:off x="1619250" y="5661025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b="0" dirty="0"/>
              <a:t>Fonte: JOX</a:t>
            </a:r>
          </a:p>
        </p:txBody>
      </p:sp>
      <p:graphicFrame>
        <p:nvGraphicFramePr>
          <p:cNvPr id="3075" name="Object 258"/>
          <p:cNvGraphicFramePr>
            <a:graphicFrameLocks noChangeAspect="1"/>
          </p:cNvGraphicFramePr>
          <p:nvPr/>
        </p:nvGraphicFramePr>
        <p:xfrm>
          <a:off x="1547813" y="1196975"/>
          <a:ext cx="6021387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Planilha" r:id="rId4" imgW="4533840" imgH="3048090" progId="Excel.Sheet.8">
                  <p:embed/>
                </p:oleObj>
              </mc:Choice>
              <mc:Fallback>
                <p:oleObj name="Planilha" r:id="rId4" imgW="4533840" imgH="30480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6021387" cy="404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0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to 1"/>
          <p:cNvGraphicFramePr>
            <a:graphicFrameLocks noChangeAspect="1"/>
          </p:cNvGraphicFramePr>
          <p:nvPr/>
        </p:nvGraphicFramePr>
        <p:xfrm>
          <a:off x="782638" y="993775"/>
          <a:ext cx="7539037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Planilha" r:id="rId4" imgW="7541406" imgH="4865030" progId="Excel.Sheet.8">
                  <p:embed/>
                </p:oleObj>
              </mc:Choice>
              <mc:Fallback>
                <p:oleObj name="Planilha" r:id="rId4" imgW="7541406" imgH="48650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993775"/>
                        <a:ext cx="7539037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tângulo 3"/>
          <p:cNvSpPr>
            <a:spLocks noChangeArrowheads="1"/>
          </p:cNvSpPr>
          <p:nvPr/>
        </p:nvSpPr>
        <p:spPr bwMode="auto">
          <a:xfrm>
            <a:off x="1491564" y="574815"/>
            <a:ext cx="619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 b="1" dirty="0"/>
              <a:t>Brasil - Exportações de Soja em Grão (</a:t>
            </a:r>
            <a:r>
              <a:rPr lang="pt-BR" sz="2400" b="1" dirty="0" err="1"/>
              <a:t>ton</a:t>
            </a:r>
            <a:r>
              <a:rPr lang="pt-BR" sz="2400" b="1" dirty="0"/>
              <a:t>)</a:t>
            </a:r>
          </a:p>
        </p:txBody>
      </p:sp>
      <p:sp>
        <p:nvSpPr>
          <p:cNvPr id="4" name="Text Box 257"/>
          <p:cNvSpPr txBox="1">
            <a:spLocks noChangeArrowheads="1"/>
          </p:cNvSpPr>
          <p:nvPr/>
        </p:nvSpPr>
        <p:spPr bwMode="auto">
          <a:xfrm>
            <a:off x="1489786" y="5935663"/>
            <a:ext cx="25406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b="0" dirty="0"/>
              <a:t>Fonte: </a:t>
            </a:r>
            <a:r>
              <a:rPr lang="pt-BR" sz="1200" b="0" dirty="0" smtClean="0"/>
              <a:t>JOX, elaboração Agroceres</a:t>
            </a:r>
            <a:endParaRPr lang="pt-BR" sz="1200" b="0" dirty="0"/>
          </a:p>
        </p:txBody>
      </p:sp>
    </p:spTree>
    <p:extLst>
      <p:ext uri="{BB962C8B-B14F-4D97-AF65-F5344CB8AC3E}">
        <p14:creationId xmlns:p14="http://schemas.microsoft.com/office/powerpoint/2010/main" val="38404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b="1" dirty="0"/>
              <a:t>A safra de soja 2012/2013 poderá superar 80 milhões de toneladas, ante 68,4 milhões na safra anterior. Mas isto não é garantia de redução forte de preço.</a:t>
            </a:r>
            <a:br>
              <a:rPr lang="pt-BR" sz="2400" b="1" dirty="0"/>
            </a:b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168352"/>
          </a:xfrm>
        </p:spPr>
        <p:txBody>
          <a:bodyPr>
            <a:noAutofit/>
          </a:bodyPr>
          <a:lstStyle/>
          <a:p>
            <a:r>
              <a:rPr lang="en-US" sz="2200" dirty="0" err="1" smtClean="0"/>
              <a:t>Entrada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2013 com </a:t>
            </a:r>
            <a:r>
              <a:rPr lang="en-US" sz="2200" dirty="0" err="1" smtClean="0"/>
              <a:t>estoque</a:t>
            </a:r>
            <a:r>
              <a:rPr lang="en-US" sz="2200" dirty="0" smtClean="0"/>
              <a:t> </a:t>
            </a:r>
            <a:r>
              <a:rPr lang="en-US" sz="2200" dirty="0" err="1" smtClean="0"/>
              <a:t>interno</a:t>
            </a:r>
            <a:r>
              <a:rPr lang="en-US" sz="2200" dirty="0" smtClean="0"/>
              <a:t> </a:t>
            </a:r>
            <a:r>
              <a:rPr lang="en-US" sz="2200" dirty="0" err="1" smtClean="0"/>
              <a:t>muito</a:t>
            </a:r>
            <a:r>
              <a:rPr lang="en-US" sz="2200" dirty="0" smtClean="0"/>
              <a:t> </a:t>
            </a:r>
            <a:r>
              <a:rPr lang="en-US" sz="2200" dirty="0" err="1" smtClean="0"/>
              <a:t>baixo</a:t>
            </a:r>
            <a:r>
              <a:rPr lang="en-US" sz="2200" dirty="0" smtClean="0"/>
              <a:t>;</a:t>
            </a:r>
          </a:p>
          <a:p>
            <a:r>
              <a:rPr lang="en-US" sz="2200" dirty="0" err="1" smtClean="0"/>
              <a:t>Preço</a:t>
            </a:r>
            <a:r>
              <a:rPr lang="en-US" sz="2200" dirty="0" smtClean="0"/>
              <a:t> da </a:t>
            </a:r>
            <a:r>
              <a:rPr lang="en-US" sz="2200" dirty="0" err="1" smtClean="0"/>
              <a:t>próxima</a:t>
            </a:r>
            <a:r>
              <a:rPr lang="en-US" sz="2200" dirty="0" smtClean="0"/>
              <a:t> </a:t>
            </a:r>
            <a:r>
              <a:rPr lang="en-US" sz="2200" dirty="0" err="1" smtClean="0"/>
              <a:t>safra</a:t>
            </a:r>
            <a:r>
              <a:rPr lang="en-US" sz="2200" dirty="0" smtClean="0"/>
              <a:t> </a:t>
            </a:r>
            <a:r>
              <a:rPr lang="en-US" sz="2200" dirty="0" err="1" smtClean="0"/>
              <a:t>já</a:t>
            </a:r>
            <a:r>
              <a:rPr lang="en-US" sz="2200" dirty="0" smtClean="0"/>
              <a:t> </a:t>
            </a:r>
            <a:r>
              <a:rPr lang="en-US" sz="2200" dirty="0" err="1" smtClean="0"/>
              <a:t>referenciado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patamares</a:t>
            </a:r>
            <a:r>
              <a:rPr lang="en-US" sz="2200" dirty="0" smtClean="0"/>
              <a:t> altos </a:t>
            </a:r>
            <a:r>
              <a:rPr lang="en-US" sz="2200" dirty="0" err="1" smtClean="0"/>
              <a:t>pelos</a:t>
            </a:r>
            <a:r>
              <a:rPr lang="en-US" sz="2200" dirty="0" smtClean="0"/>
              <a:t> </a:t>
            </a:r>
            <a:r>
              <a:rPr lang="en-US" sz="2200" dirty="0" err="1" smtClean="0"/>
              <a:t>exportadores</a:t>
            </a:r>
            <a:r>
              <a:rPr lang="en-US" sz="2200" dirty="0" smtClean="0"/>
              <a:t>;</a:t>
            </a:r>
          </a:p>
          <a:p>
            <a:r>
              <a:rPr lang="en-US" sz="2200" dirty="0" err="1" smtClean="0"/>
              <a:t>Próxima</a:t>
            </a:r>
            <a:r>
              <a:rPr lang="en-US" sz="2200" dirty="0" smtClean="0"/>
              <a:t> </a:t>
            </a:r>
            <a:r>
              <a:rPr lang="en-US" sz="2200" dirty="0" err="1" smtClean="0"/>
              <a:t>safra</a:t>
            </a:r>
            <a:r>
              <a:rPr lang="en-US" sz="2200" dirty="0" smtClean="0"/>
              <a:t> dos </a:t>
            </a:r>
            <a:r>
              <a:rPr lang="en-US" sz="2200" dirty="0" err="1" smtClean="0"/>
              <a:t>Estados</a:t>
            </a:r>
            <a:r>
              <a:rPr lang="en-US" sz="2200" dirty="0" smtClean="0"/>
              <a:t> </a:t>
            </a:r>
            <a:r>
              <a:rPr lang="en-US" sz="2200" dirty="0" err="1" smtClean="0"/>
              <a:t>Unidos</a:t>
            </a:r>
            <a:r>
              <a:rPr lang="en-US" sz="2200" dirty="0" smtClean="0"/>
              <a:t> </a:t>
            </a:r>
            <a:r>
              <a:rPr lang="en-US" sz="2200" dirty="0" err="1" smtClean="0"/>
              <a:t>só</a:t>
            </a:r>
            <a:r>
              <a:rPr lang="en-US" sz="2200" dirty="0" smtClean="0"/>
              <a:t> </a:t>
            </a:r>
            <a:r>
              <a:rPr lang="en-US" sz="2200" dirty="0" err="1" smtClean="0"/>
              <a:t>entra</a:t>
            </a:r>
            <a:r>
              <a:rPr lang="en-US" sz="2200" dirty="0" smtClean="0"/>
              <a:t> no </a:t>
            </a:r>
            <a:r>
              <a:rPr lang="en-US" sz="2200" dirty="0" err="1" smtClean="0"/>
              <a:t>mercado</a:t>
            </a:r>
            <a:r>
              <a:rPr lang="en-US" sz="2200" dirty="0" smtClean="0"/>
              <a:t> a </a:t>
            </a:r>
            <a:r>
              <a:rPr lang="en-US" sz="2200" dirty="0" err="1" smtClean="0"/>
              <a:t>partir</a:t>
            </a:r>
            <a:r>
              <a:rPr lang="en-US" sz="2200" dirty="0" smtClean="0"/>
              <a:t> de </a:t>
            </a:r>
            <a:r>
              <a:rPr lang="en-US" sz="2200" dirty="0" err="1" smtClean="0"/>
              <a:t>outubro</a:t>
            </a:r>
            <a:r>
              <a:rPr lang="en-US" sz="2200" dirty="0" smtClean="0"/>
              <a:t> de 2013;</a:t>
            </a:r>
          </a:p>
          <a:p>
            <a:r>
              <a:rPr lang="en-US" sz="2200" dirty="0" err="1" smtClean="0"/>
              <a:t>Direcionamento</a:t>
            </a:r>
            <a:r>
              <a:rPr lang="en-US" sz="2200" dirty="0" smtClean="0"/>
              <a:t> </a:t>
            </a:r>
            <a:r>
              <a:rPr lang="en-US" sz="2200" dirty="0" err="1" smtClean="0"/>
              <a:t>ainda</a:t>
            </a:r>
            <a:r>
              <a:rPr lang="en-US" sz="2200" dirty="0" smtClean="0"/>
              <a:t> </a:t>
            </a:r>
            <a:r>
              <a:rPr lang="en-US" sz="2200" dirty="0" err="1" smtClean="0"/>
              <a:t>maior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compra</a:t>
            </a:r>
            <a:r>
              <a:rPr lang="en-US" sz="2200" dirty="0" smtClean="0"/>
              <a:t> da </a:t>
            </a:r>
            <a:r>
              <a:rPr lang="en-US" sz="2200" dirty="0" err="1" smtClean="0"/>
              <a:t>produção</a:t>
            </a:r>
            <a:r>
              <a:rPr lang="en-US" sz="2200" dirty="0" smtClean="0"/>
              <a:t> </a:t>
            </a:r>
            <a:r>
              <a:rPr lang="en-US" sz="2200" dirty="0" err="1" smtClean="0"/>
              <a:t>Brasileira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Obs</a:t>
            </a:r>
            <a:r>
              <a:rPr lang="en-US" sz="2200" dirty="0" smtClean="0"/>
              <a:t>:  </a:t>
            </a:r>
            <a:r>
              <a:rPr lang="en-US" sz="2200" dirty="0"/>
              <a:t>boa </a:t>
            </a:r>
            <a:r>
              <a:rPr lang="en-US" sz="2200" dirty="0" err="1"/>
              <a:t>produção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Argentina e </a:t>
            </a:r>
            <a:r>
              <a:rPr lang="en-US" sz="2200" dirty="0" err="1"/>
              <a:t>Paraguai</a:t>
            </a:r>
            <a:r>
              <a:rPr lang="en-US" sz="2200" dirty="0"/>
              <a:t> </a:t>
            </a:r>
            <a:r>
              <a:rPr lang="en-US" sz="2200" dirty="0" err="1"/>
              <a:t>poderá</a:t>
            </a:r>
            <a:r>
              <a:rPr lang="en-US" sz="2200" dirty="0"/>
              <a:t> </a:t>
            </a:r>
            <a:r>
              <a:rPr lang="en-US" sz="2200" dirty="0" err="1"/>
              <a:t>contribuir</a:t>
            </a:r>
            <a:r>
              <a:rPr lang="en-US" sz="2200" dirty="0"/>
              <a:t> </a:t>
            </a:r>
            <a:r>
              <a:rPr lang="en-US" sz="2200" dirty="0" err="1"/>
              <a:t>muito</a:t>
            </a:r>
            <a:r>
              <a:rPr lang="en-US" sz="2200" dirty="0"/>
              <a:t>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 smtClean="0"/>
              <a:t>amenizar</a:t>
            </a:r>
            <a:r>
              <a:rPr lang="en-US" sz="2200" dirty="0" smtClean="0"/>
              <a:t> o </a:t>
            </a:r>
            <a:r>
              <a:rPr lang="en-US" sz="2200" dirty="0" err="1"/>
              <a:t>quadro</a:t>
            </a:r>
            <a:r>
              <a:rPr lang="en-US" sz="2200" dirty="0"/>
              <a:t> de </a:t>
            </a:r>
            <a:r>
              <a:rPr lang="en-US" sz="2200" dirty="0" err="1"/>
              <a:t>escassêz</a:t>
            </a:r>
            <a:r>
              <a:rPr lang="en-US" sz="2200" dirty="0"/>
              <a:t>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30885" y="2129063"/>
            <a:ext cx="20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Fundamentos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04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Preço</a:t>
            </a:r>
            <a:r>
              <a:rPr lang="en-US" sz="2800" b="1" dirty="0" smtClean="0"/>
              <a:t> de outros </a:t>
            </a:r>
            <a:r>
              <a:rPr lang="en-US" sz="2800" b="1" dirty="0" err="1" smtClean="0"/>
              <a:t>componentes</a:t>
            </a:r>
            <a:r>
              <a:rPr lang="en-US" sz="2800" b="1" dirty="0" smtClean="0"/>
              <a:t> das </a:t>
            </a:r>
            <a:r>
              <a:rPr lang="en-US" sz="2800" b="1" dirty="0" err="1" smtClean="0"/>
              <a:t>rações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notadamente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importados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deverá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igual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maior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mesmo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período</a:t>
            </a:r>
            <a:r>
              <a:rPr lang="en-US" sz="2800" b="1" dirty="0" smtClean="0"/>
              <a:t> do </a:t>
            </a:r>
            <a:r>
              <a:rPr lang="en-US" sz="2800" b="1" dirty="0" err="1" smtClean="0"/>
              <a:t>ano</a:t>
            </a:r>
            <a:r>
              <a:rPr lang="en-US" sz="2800" b="1" dirty="0" smtClean="0"/>
              <a:t> anterior.</a:t>
            </a:r>
            <a:endParaRPr lang="en-US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Fundamentos</a:t>
            </a:r>
            <a:r>
              <a:rPr lang="en-US" sz="2800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Real </a:t>
            </a:r>
            <a:r>
              <a:rPr lang="en-US" sz="2800" dirty="0" err="1" smtClean="0"/>
              <a:t>menos</a:t>
            </a:r>
            <a:r>
              <a:rPr lang="en-US" sz="2800" dirty="0" smtClean="0"/>
              <a:t> </a:t>
            </a:r>
            <a:r>
              <a:rPr lang="en-US" sz="2800" dirty="0" err="1" smtClean="0"/>
              <a:t>valorizado</a:t>
            </a:r>
            <a:r>
              <a:rPr lang="en-US" sz="2800" dirty="0" smtClean="0"/>
              <a:t>, </a:t>
            </a:r>
            <a:r>
              <a:rPr lang="en-US" sz="2800" dirty="0" err="1" smtClean="0"/>
              <a:t>encarecendo</a:t>
            </a:r>
            <a:r>
              <a:rPr lang="en-US" sz="2800" dirty="0" smtClean="0"/>
              <a:t> </a:t>
            </a:r>
            <a:r>
              <a:rPr lang="en-US" sz="2800" dirty="0" err="1" smtClean="0"/>
              <a:t>custos</a:t>
            </a:r>
            <a:r>
              <a:rPr lang="en-US" sz="2800" dirty="0" smtClean="0"/>
              <a:t> de </a:t>
            </a:r>
            <a:r>
              <a:rPr lang="en-US" sz="2800" dirty="0" err="1" smtClean="0"/>
              <a:t>importação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Demanda</a:t>
            </a:r>
            <a:r>
              <a:rPr lang="en-US" sz="2800" dirty="0" smtClean="0"/>
              <a:t> de </a:t>
            </a:r>
            <a:r>
              <a:rPr lang="en-US" sz="2800" dirty="0" err="1" smtClean="0"/>
              <a:t>alguns</a:t>
            </a:r>
            <a:r>
              <a:rPr lang="en-US" sz="2800" dirty="0" smtClean="0"/>
              <a:t> </a:t>
            </a:r>
            <a:r>
              <a:rPr lang="en-US" sz="2800" dirty="0" err="1" smtClean="0"/>
              <a:t>produtos</a:t>
            </a:r>
            <a:r>
              <a:rPr lang="en-US" sz="2800" dirty="0" smtClean="0"/>
              <a:t> (ex: </a:t>
            </a:r>
            <a:r>
              <a:rPr lang="en-US" sz="2800" dirty="0" err="1" smtClean="0"/>
              <a:t>aminoácidos</a:t>
            </a:r>
            <a:r>
              <a:rPr lang="en-US" sz="2800" dirty="0" smtClean="0"/>
              <a:t>), </a:t>
            </a:r>
            <a:r>
              <a:rPr lang="en-US" sz="2800" dirty="0" err="1" smtClean="0"/>
              <a:t>deverá</a:t>
            </a:r>
            <a:r>
              <a:rPr lang="en-US" sz="2800" dirty="0" smtClean="0"/>
              <a:t> </a:t>
            </a:r>
            <a:r>
              <a:rPr lang="en-US" sz="2800" dirty="0" err="1" smtClean="0"/>
              <a:t>aumentar</a:t>
            </a:r>
            <a:r>
              <a:rPr lang="en-US" sz="2800" dirty="0" smtClean="0"/>
              <a:t> </a:t>
            </a:r>
            <a:r>
              <a:rPr lang="en-US" sz="2800" dirty="0" err="1" smtClean="0"/>
              <a:t>pela</a:t>
            </a:r>
            <a:r>
              <a:rPr lang="en-US" sz="2800" dirty="0" smtClean="0"/>
              <a:t> </a:t>
            </a:r>
            <a:r>
              <a:rPr lang="en-US" sz="2800" dirty="0" err="1" smtClean="0"/>
              <a:t>escassêz</a:t>
            </a:r>
            <a:r>
              <a:rPr lang="en-US" sz="2800" dirty="0" smtClean="0"/>
              <a:t> de </a:t>
            </a:r>
            <a:r>
              <a:rPr lang="en-US" sz="2800" dirty="0" err="1" smtClean="0"/>
              <a:t>fonte</a:t>
            </a:r>
            <a:r>
              <a:rPr lang="en-US" sz="2800" dirty="0" smtClean="0"/>
              <a:t> </a:t>
            </a:r>
            <a:r>
              <a:rPr lang="en-US" sz="2800" dirty="0" err="1" smtClean="0"/>
              <a:t>proteica</a:t>
            </a:r>
            <a:r>
              <a:rPr lang="en-US" sz="2800" dirty="0" smtClean="0"/>
              <a:t> (</a:t>
            </a:r>
            <a:r>
              <a:rPr lang="en-US" sz="2800" dirty="0" err="1" smtClean="0"/>
              <a:t>farelo</a:t>
            </a:r>
            <a:r>
              <a:rPr lang="en-US" sz="2800" dirty="0" smtClean="0"/>
              <a:t> de </a:t>
            </a:r>
            <a:r>
              <a:rPr lang="en-US" sz="2800" dirty="0" err="1" smtClean="0"/>
              <a:t>soja</a:t>
            </a:r>
            <a:r>
              <a:rPr lang="en-US" sz="28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842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Cenário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Internacional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a Carne </a:t>
            </a:r>
            <a:r>
              <a:rPr lang="en-US" sz="3600" b="1" dirty="0" err="1" smtClean="0"/>
              <a:t>Suína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798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Produção</a:t>
            </a:r>
            <a:r>
              <a:rPr lang="en-US" sz="3200" b="1" dirty="0" smtClean="0"/>
              <a:t> de Carne </a:t>
            </a:r>
            <a:r>
              <a:rPr lang="en-US" sz="3200" b="1" dirty="0" err="1" smtClean="0"/>
              <a:t>Suína</a:t>
            </a:r>
            <a:r>
              <a:rPr lang="en-US" sz="3200" b="1" dirty="0" smtClean="0"/>
              <a:t> no </a:t>
            </a:r>
            <a:r>
              <a:rPr lang="en-US" sz="3200" b="1" dirty="0" err="1" smtClean="0"/>
              <a:t>Mundo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2012</a:t>
            </a:r>
            <a:endParaRPr lang="en-US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/>
              <a:t>A produção mundial em 2012 está projetada em 104,357 milhões de </a:t>
            </a:r>
            <a:r>
              <a:rPr lang="pt-BR" sz="2400" dirty="0" smtClean="0"/>
              <a:t>toneladas.</a:t>
            </a:r>
          </a:p>
          <a:p>
            <a:r>
              <a:rPr lang="pt-BR" sz="2400" dirty="0" smtClean="0"/>
              <a:t>China: crescimento 0,62%, ou 320 mil </a:t>
            </a:r>
            <a:r>
              <a:rPr lang="pt-BR" sz="2400" dirty="0" err="1" smtClean="0"/>
              <a:t>ton</a:t>
            </a:r>
            <a:r>
              <a:rPr lang="pt-BR" sz="2400" dirty="0" smtClean="0"/>
              <a:t>, para 51,6 milhões de ton.</a:t>
            </a:r>
          </a:p>
          <a:p>
            <a:r>
              <a:rPr lang="pt-BR" sz="2400" dirty="0" smtClean="0"/>
              <a:t>União </a:t>
            </a:r>
            <a:r>
              <a:rPr lang="pt-BR" sz="2400" dirty="0" err="1" smtClean="0"/>
              <a:t>Européia</a:t>
            </a:r>
            <a:r>
              <a:rPr lang="pt-BR" sz="2400" dirty="0" smtClean="0"/>
              <a:t>: </a:t>
            </a:r>
            <a:r>
              <a:rPr lang="pt-BR" sz="2400" dirty="0"/>
              <a:t>crescimento </a:t>
            </a:r>
            <a:r>
              <a:rPr lang="pt-BR" sz="2400" dirty="0" smtClean="0"/>
              <a:t>0,60%, </a:t>
            </a:r>
            <a:r>
              <a:rPr lang="pt-BR" sz="2400" dirty="0"/>
              <a:t>ou </a:t>
            </a:r>
            <a:r>
              <a:rPr lang="pt-BR" sz="2400" dirty="0" smtClean="0"/>
              <a:t>135 </a:t>
            </a:r>
            <a:r>
              <a:rPr lang="pt-BR" sz="2400" dirty="0"/>
              <a:t>mil </a:t>
            </a:r>
            <a:r>
              <a:rPr lang="pt-BR" sz="2400" dirty="0" err="1"/>
              <a:t>ton</a:t>
            </a:r>
            <a:r>
              <a:rPr lang="pt-BR" sz="2400" dirty="0"/>
              <a:t>, para </a:t>
            </a:r>
            <a:r>
              <a:rPr lang="pt-BR" sz="2400" dirty="0" smtClean="0"/>
              <a:t>22,6 </a:t>
            </a:r>
            <a:r>
              <a:rPr lang="pt-BR" sz="2400" dirty="0"/>
              <a:t>milhões de ton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Estados Unidos: </a:t>
            </a:r>
            <a:r>
              <a:rPr lang="pt-BR" sz="2400" dirty="0"/>
              <a:t>crescimento </a:t>
            </a:r>
            <a:r>
              <a:rPr lang="pt-BR" sz="2400" dirty="0" smtClean="0"/>
              <a:t>0,91%, </a:t>
            </a:r>
            <a:r>
              <a:rPr lang="pt-BR" sz="2400" dirty="0"/>
              <a:t>ou </a:t>
            </a:r>
            <a:r>
              <a:rPr lang="pt-BR" sz="2400" dirty="0" smtClean="0"/>
              <a:t>96 </a:t>
            </a:r>
            <a:r>
              <a:rPr lang="pt-BR" sz="2400" dirty="0"/>
              <a:t>mil </a:t>
            </a:r>
            <a:r>
              <a:rPr lang="pt-BR" sz="2400" dirty="0" err="1"/>
              <a:t>ton</a:t>
            </a:r>
            <a:r>
              <a:rPr lang="pt-BR" sz="2400" dirty="0"/>
              <a:t>, para </a:t>
            </a:r>
            <a:r>
              <a:rPr lang="pt-BR" sz="2400" dirty="0" smtClean="0"/>
              <a:t>10,6 </a:t>
            </a:r>
            <a:r>
              <a:rPr lang="pt-BR" sz="2400" dirty="0"/>
              <a:t>milhões de ton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Rússia: </a:t>
            </a:r>
            <a:r>
              <a:rPr lang="pt-BR" sz="2400" dirty="0"/>
              <a:t>crescimento </a:t>
            </a:r>
            <a:r>
              <a:rPr lang="pt-BR" sz="2400" dirty="0" smtClean="0"/>
              <a:t>3,96%, </a:t>
            </a:r>
            <a:r>
              <a:rPr lang="pt-BR" sz="2400" dirty="0"/>
              <a:t>ou </a:t>
            </a:r>
            <a:r>
              <a:rPr lang="pt-BR" sz="2400" dirty="0" smtClean="0"/>
              <a:t>80 </a:t>
            </a:r>
            <a:r>
              <a:rPr lang="pt-BR" sz="2400" dirty="0"/>
              <a:t>mil </a:t>
            </a:r>
            <a:r>
              <a:rPr lang="pt-BR" sz="2400" dirty="0" err="1"/>
              <a:t>ton</a:t>
            </a:r>
            <a:r>
              <a:rPr lang="pt-BR" sz="2400" dirty="0"/>
              <a:t>, para </a:t>
            </a:r>
            <a:r>
              <a:rPr lang="pt-BR" sz="2400" dirty="0" smtClean="0"/>
              <a:t>2,1 </a:t>
            </a:r>
            <a:r>
              <a:rPr lang="pt-BR" sz="2400" dirty="0"/>
              <a:t>milhões de ton.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19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 smtClean="0"/>
              <a:t>Dez ocorrências não previsíveis, algumas até inusitadas, em curtíssimo espaço de tempo</a:t>
            </a:r>
            <a:r>
              <a:rPr lang="pt-BR" sz="3200" b="1" dirty="0"/>
              <a:t>...</a:t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700" b="1" dirty="0" smtClean="0"/>
              <a:t>Quem </a:t>
            </a:r>
            <a:r>
              <a:rPr lang="pt-BR" sz="2700" b="1" dirty="0"/>
              <a:t>apostaria, até o carnaval passado, em:</a:t>
            </a:r>
            <a:r>
              <a:rPr lang="pt-BR" sz="3200" b="1" dirty="0"/>
              <a:t/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352928" cy="43924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Juros reais, base SELIC, abaixo de 2,5% a.a.?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Taxa de câmbio consistentemente acima de R$ 2,00/US$?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Inflação comportada abaixo de 5,5% a.a.?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Possibilidade de crescimento do PIB em 2012 abaixo de 2%?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Expectativa de produção recorde de milho nos EUA e, depois, total inversão desta expectativa?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Produção brasileira de milho acima de 70 milhões de ton. e superando a produção de soja?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Suíno abaixo de R$2,20 em SP/MG em junho/julho?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Suíno acima de R$3,40 em agosto?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Corinthians campeão da libertadores?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Atlético líder do Brasileirão e Ronaldinho cidadão honorário de BH?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871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Importação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Exportação</a:t>
            </a:r>
            <a:r>
              <a:rPr lang="en-US" sz="2800" b="1" dirty="0" smtClean="0"/>
              <a:t> de Carne </a:t>
            </a:r>
            <a:r>
              <a:rPr lang="en-US" sz="2800" b="1" dirty="0" err="1" smtClean="0"/>
              <a:t>Suína</a:t>
            </a:r>
            <a:r>
              <a:rPr lang="en-US" sz="2800" b="1" dirty="0" smtClean="0"/>
              <a:t> no </a:t>
            </a:r>
            <a:r>
              <a:rPr lang="en-US" sz="2800" b="1" dirty="0" err="1" smtClean="0"/>
              <a:t>Mundo</a:t>
            </a:r>
            <a:endParaRPr lang="en-US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As importações mundiais estão estimadas em 6,985 milhões de toneladas, estáveis em relação a 2011.</a:t>
            </a:r>
            <a:endParaRPr lang="en-US" sz="2400" dirty="0"/>
          </a:p>
          <a:p>
            <a:r>
              <a:rPr lang="pt-BR" sz="2400" dirty="0"/>
              <a:t>As exportações dos EUA deverão atingir 2,4 milhões de toneladas, um crescimento de 2,0% sobre 2011 e de impressionantes 68,7% sobre o volume exportado em 2007 e desta forma, passa a participar com 34% do comércio mundial, contra 27% que detinha em 2007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Importações por alguns países:</a:t>
            </a:r>
          </a:p>
          <a:p>
            <a:pPr lvl="1"/>
            <a:r>
              <a:rPr lang="pt-BR" sz="2000" dirty="0" smtClean="0"/>
              <a:t>Rússia: aumento de 200 mil ton., para 900 mil ton.</a:t>
            </a:r>
          </a:p>
          <a:p>
            <a:pPr lvl="1"/>
            <a:r>
              <a:rPr lang="pt-BR" sz="2000" dirty="0" smtClean="0"/>
              <a:t>China: aumento de 90 mil ton., para 650 mil ton.</a:t>
            </a:r>
          </a:p>
          <a:p>
            <a:pPr lvl="1"/>
            <a:r>
              <a:rPr lang="pt-BR" sz="2000" dirty="0" smtClean="0"/>
              <a:t>Japão: aumento de 40 mil ton., para 1,3 milhões de ton.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41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78" y="1772816"/>
            <a:ext cx="6653790" cy="396044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79712" y="5877271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err="1"/>
              <a:t>Fonte</a:t>
            </a:r>
            <a:r>
              <a:rPr lang="en-US" sz="1200" b="1" dirty="0"/>
              <a:t>:  </a:t>
            </a:r>
            <a:r>
              <a:rPr lang="en-US" sz="1200" dirty="0"/>
              <a:t>EU-27 Pork Market Summary – “Single CMO” Management </a:t>
            </a:r>
            <a:r>
              <a:rPr lang="en-US" sz="1200" dirty="0" err="1"/>
              <a:t>Comitee</a:t>
            </a:r>
            <a:r>
              <a:rPr lang="en-US" sz="1200" dirty="0"/>
              <a:t>, 19, July 2012.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823229"/>
            <a:ext cx="7185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Preço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Carcaça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União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Européia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maior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 do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anteriores</a:t>
            </a:r>
            <a:endParaRPr lang="en-US" sz="2800" b="1" dirty="0"/>
          </a:p>
        </p:txBody>
      </p:sp>
      <p:sp>
        <p:nvSpPr>
          <p:cNvPr id="7" name="Seta para a esquerda 6"/>
          <p:cNvSpPr/>
          <p:nvPr/>
        </p:nvSpPr>
        <p:spPr>
          <a:xfrm>
            <a:off x="5220072" y="2420888"/>
            <a:ext cx="2232248" cy="1931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6660232" y="5373215"/>
            <a:ext cx="1224136" cy="5040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Para </a:t>
            </a:r>
            <a:r>
              <a:rPr lang="en-US" sz="3200" b="1" dirty="0" err="1" smtClean="0"/>
              <a:t>este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ano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melhor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previsão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exportação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brasileira</a:t>
            </a:r>
            <a:r>
              <a:rPr lang="en-US" sz="3200" b="1" dirty="0" smtClean="0"/>
              <a:t> de carne </a:t>
            </a:r>
            <a:r>
              <a:rPr lang="en-US" sz="3200" b="1" dirty="0" err="1" smtClean="0"/>
              <a:t>suína</a:t>
            </a:r>
            <a:r>
              <a:rPr lang="en-US" sz="3200" b="1" dirty="0" smtClean="0"/>
              <a:t> é a </a:t>
            </a:r>
            <a:r>
              <a:rPr lang="en-US" sz="3200" b="1" dirty="0" err="1" smtClean="0"/>
              <a:t>manutenção</a:t>
            </a:r>
            <a:r>
              <a:rPr lang="en-US" sz="3200" b="1" dirty="0" smtClean="0"/>
              <a:t> dos volumes </a:t>
            </a:r>
            <a:r>
              <a:rPr lang="en-US" sz="3200" b="1" dirty="0" err="1" smtClean="0"/>
              <a:t>correntes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Fundamento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fato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indique</a:t>
            </a:r>
            <a:r>
              <a:rPr lang="en-US" dirty="0" smtClean="0"/>
              <a:t> </a:t>
            </a:r>
            <a:r>
              <a:rPr lang="en-US" dirty="0" err="1" smtClean="0"/>
              <a:t>mudança</a:t>
            </a:r>
            <a:r>
              <a:rPr lang="en-US" dirty="0" smtClean="0"/>
              <a:t> de </a:t>
            </a:r>
            <a:r>
              <a:rPr lang="en-US" dirty="0" err="1" smtClean="0"/>
              <a:t>tendência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o final do </a:t>
            </a:r>
            <a:r>
              <a:rPr lang="en-US" dirty="0" err="1" smtClean="0"/>
              <a:t>ano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menos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 smtClean="0"/>
              <a:t>Nota: </a:t>
            </a:r>
            <a:r>
              <a:rPr lang="en-US" sz="2400" dirty="0" err="1" smtClean="0"/>
              <a:t>este</a:t>
            </a:r>
            <a:r>
              <a:rPr lang="en-US" sz="2400" dirty="0" smtClean="0"/>
              <a:t> é um </a:t>
            </a:r>
            <a:r>
              <a:rPr lang="en-US" sz="2400" dirty="0" err="1" smtClean="0"/>
              <a:t>setor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reservar</a:t>
            </a:r>
            <a:r>
              <a:rPr lang="en-US" sz="2400" dirty="0" smtClean="0"/>
              <a:t> </a:t>
            </a:r>
            <a:r>
              <a:rPr lang="en-US" sz="2400" dirty="0" err="1" smtClean="0"/>
              <a:t>surpresas</a:t>
            </a:r>
            <a:r>
              <a:rPr lang="en-US" sz="2400" dirty="0" smtClean="0"/>
              <a:t>, </a:t>
            </a:r>
            <a:r>
              <a:rPr lang="en-US" sz="2400" dirty="0" err="1" smtClean="0"/>
              <a:t>favoráveis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desfavoráveis</a:t>
            </a:r>
            <a:r>
              <a:rPr lang="en-US" sz="2400" dirty="0" smtClean="0"/>
              <a:t>, a </a:t>
            </a:r>
            <a:r>
              <a:rPr lang="en-US" sz="2400" dirty="0" err="1" smtClean="0"/>
              <a:t>qualquer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. </a:t>
            </a:r>
            <a:r>
              <a:rPr lang="en-US" sz="2400" dirty="0" err="1" smtClean="0"/>
              <a:t>Entretanto</a:t>
            </a:r>
            <a:r>
              <a:rPr lang="en-US" sz="2400" dirty="0" smtClean="0"/>
              <a:t>, se </a:t>
            </a:r>
            <a:r>
              <a:rPr lang="en-US" sz="2400" dirty="0" err="1" smtClean="0"/>
              <a:t>alguma</a:t>
            </a:r>
            <a:r>
              <a:rPr lang="en-US" sz="2400" dirty="0" smtClean="0"/>
              <a:t> </a:t>
            </a:r>
            <a:r>
              <a:rPr lang="en-US" sz="2400" dirty="0" err="1" smtClean="0"/>
              <a:t>mudança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relevante</a:t>
            </a:r>
            <a:r>
              <a:rPr lang="en-US" sz="2400" dirty="0" smtClean="0"/>
              <a:t> </a:t>
            </a:r>
            <a:r>
              <a:rPr lang="en-US" sz="2400" dirty="0" err="1" smtClean="0"/>
              <a:t>ocorrer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causas</a:t>
            </a:r>
            <a:r>
              <a:rPr lang="en-US" sz="2400" dirty="0" smtClean="0"/>
              <a:t> </a:t>
            </a:r>
            <a:r>
              <a:rPr lang="en-US" sz="2400" dirty="0" err="1" smtClean="0"/>
              <a:t>inprevisíveis</a:t>
            </a:r>
            <a:r>
              <a:rPr lang="en-US" sz="2400" dirty="0" smtClean="0"/>
              <a:t> e,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isso</a:t>
            </a:r>
            <a:r>
              <a:rPr lang="en-US" sz="2400" dirty="0" smtClean="0"/>
              <a:t>, </a:t>
            </a:r>
            <a:r>
              <a:rPr lang="en-US" sz="2400" dirty="0" err="1" smtClean="0"/>
              <a:t>não</a:t>
            </a:r>
            <a:r>
              <a:rPr lang="en-US" sz="2400" dirty="0" smtClean="0"/>
              <a:t> é </a:t>
            </a:r>
            <a:r>
              <a:rPr lang="en-US" sz="2400" dirty="0" err="1" smtClean="0"/>
              <a:t>contemplada</a:t>
            </a:r>
            <a:r>
              <a:rPr lang="en-US" sz="2400" dirty="0" smtClean="0"/>
              <a:t> </a:t>
            </a:r>
            <a:r>
              <a:rPr lang="en-US" sz="2400" dirty="0" err="1" smtClean="0"/>
              <a:t>nesse</a:t>
            </a:r>
            <a:r>
              <a:rPr lang="en-US" sz="2400" dirty="0" smtClean="0"/>
              <a:t> </a:t>
            </a:r>
            <a:r>
              <a:rPr lang="en-US" sz="2400" dirty="0" err="1" smtClean="0"/>
              <a:t>cenário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acreditamos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o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provável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8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4096"/>
          </a:xfrm>
        </p:spPr>
        <p:txBody>
          <a:bodyPr/>
          <a:lstStyle/>
          <a:p>
            <a:r>
              <a:rPr lang="pt-BR" sz="3200" b="1" dirty="0" smtClean="0"/>
              <a:t>Algumas manchetes recentes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r>
              <a:rPr lang="pt-BR" sz="2600" dirty="0" smtClean="0"/>
              <a:t>Preços do milho vão se manter altos em 2013, diz Agroconsult – Reuters, 07/08/2012.</a:t>
            </a:r>
          </a:p>
          <a:p>
            <a:r>
              <a:rPr lang="pt-BR" sz="2600" dirty="0" smtClean="0"/>
              <a:t>O Plano Quinquenal Chinês Estimula o Consumo de Alimentos – Folha de São Paulo, 21/07/2012, por Marcos Fava Neves.</a:t>
            </a:r>
          </a:p>
          <a:p>
            <a:r>
              <a:rPr lang="pt-BR" sz="2600" dirty="0" smtClean="0"/>
              <a:t>Milho caro põe os Americanos contra o Etanol – Valor Econômico, 31/07/2012.</a:t>
            </a:r>
          </a:p>
          <a:p>
            <a:r>
              <a:rPr lang="pt-BR" sz="2600" dirty="0" smtClean="0"/>
              <a:t>Fundos de commodities aumentam aposta na alta – Valor Econômico, 31/07/2012.</a:t>
            </a:r>
          </a:p>
          <a:p>
            <a:r>
              <a:rPr lang="pt-BR" sz="2600" dirty="0" smtClean="0"/>
              <a:t>Preço do suíno aumenta 10 centavos de Euros por Kg na Alemanha – </a:t>
            </a:r>
            <a:r>
              <a:rPr lang="pt-BR" sz="2600" dirty="0" err="1" smtClean="0"/>
              <a:t>Pigprogress</a:t>
            </a:r>
            <a:r>
              <a:rPr lang="pt-BR" sz="2600" dirty="0" smtClean="0"/>
              <a:t>, 31/07/2012.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05609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2776"/>
            <a:ext cx="8229600" cy="5256584"/>
          </a:xfrm>
        </p:spPr>
        <p:txBody>
          <a:bodyPr>
            <a:noAutofit/>
          </a:bodyPr>
          <a:lstStyle/>
          <a:p>
            <a:r>
              <a:rPr lang="pt-BR" sz="2500" dirty="0" smtClean="0"/>
              <a:t>Setor suinícola dos Estados Unidos está próximo de um desastre financeiro – </a:t>
            </a:r>
            <a:r>
              <a:rPr lang="pt-BR" sz="2500" dirty="0" err="1" smtClean="0"/>
              <a:t>Pigprogress</a:t>
            </a:r>
            <a:r>
              <a:rPr lang="pt-BR" sz="2500" dirty="0" smtClean="0"/>
              <a:t>, 12/07/2012.</a:t>
            </a:r>
          </a:p>
          <a:p>
            <a:r>
              <a:rPr lang="pt-BR" sz="2500" dirty="0" smtClean="0"/>
              <a:t>Queda de 2% na produção e até 10% na exportação de carne suína da União Europeia em 2013 – </a:t>
            </a:r>
            <a:r>
              <a:rPr lang="pt-BR" sz="2500" dirty="0" err="1" smtClean="0"/>
              <a:t>Meat</a:t>
            </a:r>
            <a:r>
              <a:rPr lang="pt-BR" sz="2500" dirty="0" smtClean="0"/>
              <a:t> Trade News Daily, 26/07/2012.</a:t>
            </a:r>
          </a:p>
          <a:p>
            <a:r>
              <a:rPr lang="pt-BR" sz="2500" dirty="0" smtClean="0"/>
              <a:t>USDA projeta menor produção de carnes em 2013 – </a:t>
            </a:r>
            <a:r>
              <a:rPr lang="pt-BR" sz="2500" dirty="0" err="1" smtClean="0"/>
              <a:t>PorkNetwork</a:t>
            </a:r>
            <a:r>
              <a:rPr lang="pt-BR" sz="2500" dirty="0" smtClean="0"/>
              <a:t>, 11/07/2012.</a:t>
            </a:r>
          </a:p>
          <a:p>
            <a:r>
              <a:rPr lang="pt-BR" sz="2500" dirty="0" smtClean="0"/>
              <a:t>Produção de carne suína na Rússia enfrente restrições significativas no crescimento – </a:t>
            </a:r>
            <a:r>
              <a:rPr lang="pt-BR" sz="2500" dirty="0" err="1" smtClean="0"/>
              <a:t>Feedinfo</a:t>
            </a:r>
            <a:r>
              <a:rPr lang="pt-BR" sz="2500" dirty="0" smtClean="0"/>
              <a:t> News Service, 25/07/2012.</a:t>
            </a:r>
          </a:p>
          <a:p>
            <a:r>
              <a:rPr lang="pt-BR" sz="2500" dirty="0" smtClean="0"/>
              <a:t>Mercados agrícolas devem liderar compras de fundos – Valor Econômico, 23/07/2012. </a:t>
            </a:r>
            <a:endParaRPr lang="pt-BR" sz="25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4096"/>
          </a:xfrm>
        </p:spPr>
        <p:txBody>
          <a:bodyPr/>
          <a:lstStyle/>
          <a:p>
            <a:r>
              <a:rPr lang="pt-BR" sz="3200" b="1" dirty="0" smtClean="0"/>
              <a:t>Algumas manchetes recentes (cont.)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183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Em</a:t>
            </a:r>
            <a:r>
              <a:rPr lang="en-US" b="1" dirty="0" smtClean="0"/>
              <a:t> </a:t>
            </a:r>
            <a:r>
              <a:rPr lang="en-US" b="1" dirty="0" err="1" smtClean="0"/>
              <a:t>Síntese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É </a:t>
            </a:r>
            <a:r>
              <a:rPr lang="en-US" sz="2400" dirty="0" err="1" smtClean="0"/>
              <a:t>provável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a </a:t>
            </a:r>
            <a:r>
              <a:rPr lang="en-US" sz="2400" dirty="0" err="1" smtClean="0"/>
              <a:t>recuperação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preço</a:t>
            </a:r>
            <a:r>
              <a:rPr lang="en-US" sz="2400" dirty="0" smtClean="0"/>
              <a:t> do </a:t>
            </a:r>
            <a:r>
              <a:rPr lang="en-US" sz="2400" dirty="0" err="1" smtClean="0"/>
              <a:t>suíno</a:t>
            </a:r>
            <a:r>
              <a:rPr lang="en-US" sz="2400" dirty="0" smtClean="0"/>
              <a:t> vivo </a:t>
            </a:r>
            <a:r>
              <a:rPr lang="en-US" sz="2400" dirty="0" err="1" smtClean="0"/>
              <a:t>seja</a:t>
            </a:r>
            <a:r>
              <a:rPr lang="en-US" sz="2400" dirty="0" smtClean="0"/>
              <a:t> </a:t>
            </a:r>
            <a:r>
              <a:rPr lang="en-US" sz="2400" dirty="0" err="1" smtClean="0"/>
              <a:t>consistente</a:t>
            </a:r>
            <a:r>
              <a:rPr lang="en-US" sz="2400" dirty="0" smtClean="0"/>
              <a:t>, </a:t>
            </a:r>
            <a:r>
              <a:rPr lang="en-US" sz="2400" dirty="0" err="1" smtClean="0"/>
              <a:t>neste</a:t>
            </a:r>
            <a:r>
              <a:rPr lang="en-US" sz="2400" dirty="0" smtClean="0"/>
              <a:t> </a:t>
            </a:r>
            <a:r>
              <a:rPr lang="en-US" sz="2400" dirty="0" err="1" smtClean="0"/>
              <a:t>segundo</a:t>
            </a:r>
            <a:r>
              <a:rPr lang="en-US" sz="2400" dirty="0" smtClean="0"/>
              <a:t> </a:t>
            </a:r>
            <a:r>
              <a:rPr lang="en-US" sz="2400" dirty="0" err="1" smtClean="0"/>
              <a:t>semestre</a:t>
            </a:r>
            <a:r>
              <a:rPr lang="en-US" sz="2400" dirty="0" smtClean="0"/>
              <a:t> e </a:t>
            </a:r>
            <a:r>
              <a:rPr lang="en-US" sz="2400" dirty="0" err="1" smtClean="0"/>
              <a:t>em</a:t>
            </a:r>
            <a:r>
              <a:rPr lang="en-US" sz="2400" dirty="0" smtClean="0"/>
              <a:t> 2013.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/>
              <a:t>Manutenção</a:t>
            </a:r>
            <a:r>
              <a:rPr lang="en-US" sz="2400" dirty="0" smtClean="0"/>
              <a:t> de alto </a:t>
            </a:r>
            <a:r>
              <a:rPr lang="en-US" sz="2400" dirty="0" err="1" smtClean="0"/>
              <a:t>custo</a:t>
            </a:r>
            <a:r>
              <a:rPr lang="en-US" sz="2400" dirty="0" smtClean="0"/>
              <a:t> de </a:t>
            </a:r>
            <a:r>
              <a:rPr lang="en-US" sz="2400" dirty="0" err="1" smtClean="0"/>
              <a:t>produção</a:t>
            </a:r>
            <a:r>
              <a:rPr lang="en-US" sz="2400" dirty="0"/>
              <a:t> </a:t>
            </a:r>
            <a:r>
              <a:rPr lang="en-US" sz="2400" dirty="0" err="1" smtClean="0"/>
              <a:t>deverá</a:t>
            </a:r>
            <a:r>
              <a:rPr lang="en-US" sz="2400" dirty="0" smtClean="0"/>
              <a:t> </a:t>
            </a:r>
            <a:r>
              <a:rPr lang="en-US" sz="2400" dirty="0" err="1" smtClean="0"/>
              <a:t>impedir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a </a:t>
            </a:r>
            <a:r>
              <a:rPr lang="en-US" sz="2400" dirty="0" err="1" smtClean="0"/>
              <a:t>recuperação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preço</a:t>
            </a:r>
            <a:r>
              <a:rPr lang="en-US" sz="2400" dirty="0" smtClean="0"/>
              <a:t> se </a:t>
            </a:r>
            <a:r>
              <a:rPr lang="en-US" sz="2400" dirty="0" err="1" smtClean="0"/>
              <a:t>converta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alta</a:t>
            </a:r>
            <a:r>
              <a:rPr lang="en-US" sz="2400" dirty="0" smtClean="0"/>
              <a:t> </a:t>
            </a:r>
            <a:r>
              <a:rPr lang="en-US" sz="2400" dirty="0" err="1" smtClean="0"/>
              <a:t>margem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produtor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 de </a:t>
            </a:r>
            <a:r>
              <a:rPr lang="en-US" sz="2400" dirty="0" err="1" smtClean="0"/>
              <a:t>grãos</a:t>
            </a:r>
            <a:r>
              <a:rPr lang="en-US" sz="2400" dirty="0" smtClean="0"/>
              <a:t> </a:t>
            </a:r>
            <a:r>
              <a:rPr lang="en-US" sz="2400" dirty="0" err="1" smtClean="0"/>
              <a:t>seguirá</a:t>
            </a:r>
            <a:r>
              <a:rPr lang="en-US" sz="2400" dirty="0" smtClean="0"/>
              <a:t> </a:t>
            </a:r>
            <a:r>
              <a:rPr lang="en-US" sz="2400" dirty="0" err="1" smtClean="0"/>
              <a:t>fortemente</a:t>
            </a:r>
            <a:r>
              <a:rPr lang="en-US" sz="2400" dirty="0" smtClean="0"/>
              <a:t> </a:t>
            </a:r>
            <a:r>
              <a:rPr lang="en-US" sz="2400" dirty="0" err="1" smtClean="0"/>
              <a:t>especulado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As </a:t>
            </a:r>
            <a:r>
              <a:rPr lang="en-US" sz="2400" dirty="0" err="1" smtClean="0"/>
              <a:t>oportunidades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crescimento</a:t>
            </a:r>
            <a:r>
              <a:rPr lang="en-US" sz="2400" dirty="0" smtClean="0"/>
              <a:t> das </a:t>
            </a:r>
            <a:r>
              <a:rPr lang="en-US" sz="2400" dirty="0" err="1" smtClean="0"/>
              <a:t>exportações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brasileiras</a:t>
            </a:r>
            <a:r>
              <a:rPr lang="en-US" sz="2400" dirty="0" smtClean="0"/>
              <a:t> </a:t>
            </a:r>
            <a:r>
              <a:rPr lang="en-US" sz="2400" dirty="0" err="1" smtClean="0"/>
              <a:t>serão</a:t>
            </a:r>
            <a:r>
              <a:rPr lang="en-US" sz="2400" dirty="0" smtClean="0"/>
              <a:t> </a:t>
            </a:r>
            <a:r>
              <a:rPr lang="en-US" sz="2400" dirty="0" err="1" smtClean="0"/>
              <a:t>maiores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2013. </a:t>
            </a:r>
            <a:r>
              <a:rPr lang="en-US" sz="2400" dirty="0" err="1" smtClean="0"/>
              <a:t>Preço</a:t>
            </a:r>
            <a:r>
              <a:rPr lang="en-US" sz="2400" dirty="0" smtClean="0"/>
              <a:t> </a:t>
            </a:r>
            <a:r>
              <a:rPr lang="en-US" sz="2400" dirty="0" err="1" smtClean="0"/>
              <a:t>interno</a:t>
            </a:r>
            <a:r>
              <a:rPr lang="en-US" sz="2400" dirty="0" smtClean="0"/>
              <a:t> e </a:t>
            </a:r>
            <a:r>
              <a:rPr lang="en-US" sz="2400" dirty="0" err="1" smtClean="0"/>
              <a:t>eficiência</a:t>
            </a:r>
            <a:r>
              <a:rPr lang="en-US" sz="2400" dirty="0" smtClean="0"/>
              <a:t> de </a:t>
            </a:r>
            <a:r>
              <a:rPr lang="en-US" sz="2400" dirty="0" err="1" smtClean="0"/>
              <a:t>atuação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institucional</a:t>
            </a:r>
            <a:r>
              <a:rPr lang="en-US" sz="2400" dirty="0" smtClean="0"/>
              <a:t> </a:t>
            </a:r>
            <a:r>
              <a:rPr lang="en-US" sz="2400" dirty="0" err="1" smtClean="0"/>
              <a:t>serão</a:t>
            </a:r>
            <a:r>
              <a:rPr lang="en-US" sz="2400" dirty="0" smtClean="0"/>
              <a:t> </a:t>
            </a:r>
            <a:r>
              <a:rPr lang="en-US" sz="2400" dirty="0" err="1" smtClean="0"/>
              <a:t>determinantes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aproveitá-las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“</a:t>
            </a:r>
            <a:r>
              <a:rPr lang="en-US" sz="2400" b="1" dirty="0" err="1" smtClean="0"/>
              <a:t>Provavelmente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continuaremos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vendo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gráficos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flutuação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preço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suínos</a:t>
            </a:r>
            <a:r>
              <a:rPr lang="en-US" sz="2400" b="1" dirty="0" smtClean="0"/>
              <a:t> e de </a:t>
            </a:r>
            <a:r>
              <a:rPr lang="en-US" sz="2400" b="1" dirty="0" err="1" smtClean="0"/>
              <a:t>grãos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parecidos</a:t>
            </a:r>
            <a:r>
              <a:rPr lang="en-US" sz="2400" b="1" dirty="0" smtClean="0"/>
              <a:t> com um </a:t>
            </a:r>
            <a:r>
              <a:rPr lang="en-US" sz="2400" b="1" dirty="0" err="1" smtClean="0"/>
              <a:t>eletrocardiograma</a:t>
            </a:r>
            <a:r>
              <a:rPr lang="en-US" sz="2400" b="1" dirty="0" smtClean="0"/>
              <a:t>… de </a:t>
            </a:r>
            <a:r>
              <a:rPr lang="en-US" sz="2400" b="1" dirty="0" err="1" smtClean="0"/>
              <a:t>enfartado</a:t>
            </a:r>
            <a:r>
              <a:rPr lang="en-US" sz="2400" b="1" dirty="0" smtClean="0"/>
              <a:t>.”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 smtClean="0"/>
              <a:t>Comentário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adicional</a:t>
            </a:r>
            <a:r>
              <a:rPr lang="en-US" sz="2400" dirty="0" smtClean="0"/>
              <a:t>: </a:t>
            </a:r>
            <a:r>
              <a:rPr lang="en-US" sz="2400" dirty="0" err="1" smtClean="0"/>
              <a:t>está</a:t>
            </a:r>
            <a:r>
              <a:rPr lang="en-US" sz="2400" dirty="0" smtClean="0"/>
              <a:t> </a:t>
            </a:r>
            <a:r>
              <a:rPr lang="en-US" sz="2400" dirty="0" err="1" smtClean="0"/>
              <a:t>desenhado</a:t>
            </a:r>
            <a:r>
              <a:rPr lang="en-US" sz="2400" dirty="0" smtClean="0"/>
              <a:t> um </a:t>
            </a:r>
            <a:r>
              <a:rPr lang="en-US" sz="2400" dirty="0" err="1" smtClean="0"/>
              <a:t>provável</a:t>
            </a:r>
            <a:r>
              <a:rPr lang="en-US" sz="2400" dirty="0" smtClean="0"/>
              <a:t> </a:t>
            </a:r>
            <a:r>
              <a:rPr lang="en-US" sz="2400" dirty="0" err="1" smtClean="0"/>
              <a:t>cenário</a:t>
            </a:r>
            <a:r>
              <a:rPr lang="en-US" sz="2400" dirty="0" smtClean="0"/>
              <a:t> de </a:t>
            </a:r>
            <a:r>
              <a:rPr lang="en-US" sz="2400" dirty="0" err="1" smtClean="0"/>
              <a:t>recuperação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bem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expressiva</a:t>
            </a:r>
            <a:r>
              <a:rPr lang="en-US" sz="2400" dirty="0" smtClean="0"/>
              <a:t> da </a:t>
            </a:r>
            <a:r>
              <a:rPr lang="en-US" sz="2400" dirty="0" err="1" smtClean="0"/>
              <a:t>suinocultura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2013, </a:t>
            </a:r>
            <a:r>
              <a:rPr lang="en-US" sz="2400" dirty="0" err="1" smtClean="0"/>
              <a:t>determinado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enxugamento</a:t>
            </a:r>
            <a:r>
              <a:rPr lang="en-US" sz="2400" dirty="0" smtClean="0"/>
              <a:t> da </a:t>
            </a:r>
            <a:r>
              <a:rPr lang="en-US" sz="2400" dirty="0" err="1" smtClean="0"/>
              <a:t>produção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curso</a:t>
            </a:r>
            <a:r>
              <a:rPr lang="en-US" sz="2400" dirty="0" smtClean="0"/>
              <a:t> </a:t>
            </a:r>
            <a:r>
              <a:rPr lang="en-US" sz="2400" dirty="0" err="1" smtClean="0"/>
              <a:t>neste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. </a:t>
            </a:r>
            <a:r>
              <a:rPr lang="en-US" sz="2400" dirty="0" err="1" smtClean="0"/>
              <a:t>Esta</a:t>
            </a:r>
            <a:r>
              <a:rPr lang="en-US" sz="2400" dirty="0" smtClean="0"/>
              <a:t> é </a:t>
            </a:r>
            <a:r>
              <a:rPr lang="en-US" sz="2400" dirty="0" err="1" smtClean="0"/>
              <a:t>uma</a:t>
            </a:r>
            <a:r>
              <a:rPr lang="en-US" sz="2400" dirty="0" smtClean="0"/>
              <a:t> boa </a:t>
            </a:r>
            <a:r>
              <a:rPr lang="en-US" sz="2400" dirty="0" err="1" smtClean="0"/>
              <a:t>oportunidade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raros</a:t>
            </a:r>
            <a:r>
              <a:rPr lang="en-US" sz="2400" dirty="0" smtClean="0"/>
              <a:t> </a:t>
            </a:r>
            <a:r>
              <a:rPr lang="en-US" sz="2400" dirty="0" err="1" smtClean="0"/>
              <a:t>entrantes</a:t>
            </a:r>
            <a:r>
              <a:rPr lang="en-US" sz="2400" dirty="0" smtClean="0"/>
              <a:t>, </a:t>
            </a:r>
            <a:r>
              <a:rPr lang="en-US" sz="2400" dirty="0" err="1" smtClean="0"/>
              <a:t>para</a:t>
            </a:r>
            <a:r>
              <a:rPr lang="en-US" sz="2400" dirty="0" smtClean="0"/>
              <a:t> as </a:t>
            </a:r>
            <a:r>
              <a:rPr lang="en-US" sz="2400" dirty="0" err="1" smtClean="0"/>
              <a:t>raras</a:t>
            </a:r>
            <a:r>
              <a:rPr lang="en-US" sz="2400" dirty="0" smtClean="0"/>
              <a:t> </a:t>
            </a:r>
            <a:r>
              <a:rPr lang="en-US" sz="2400" dirty="0" err="1" smtClean="0"/>
              <a:t>expansões</a:t>
            </a:r>
            <a:r>
              <a:rPr lang="en-US" sz="2400" dirty="0" smtClean="0"/>
              <a:t> </a:t>
            </a:r>
            <a:r>
              <a:rPr lang="en-US" sz="2400" dirty="0" err="1" smtClean="0"/>
              <a:t>recentes</a:t>
            </a:r>
            <a:r>
              <a:rPr lang="en-US" sz="2400" dirty="0" smtClean="0"/>
              <a:t>, </a:t>
            </a:r>
            <a:r>
              <a:rPr lang="en-US" sz="2400" dirty="0" err="1" smtClean="0"/>
              <a:t>bem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aqueles</a:t>
            </a:r>
            <a:r>
              <a:rPr lang="en-US" sz="2400" dirty="0" smtClean="0"/>
              <a:t> de boa </a:t>
            </a:r>
            <a:r>
              <a:rPr lang="en-US" sz="2400" dirty="0" err="1" smtClean="0"/>
              <a:t>eficiência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ultrapassarem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</a:t>
            </a:r>
            <a:r>
              <a:rPr lang="en-US" sz="2400" dirty="0" smtClean="0"/>
              <a:t> </a:t>
            </a:r>
            <a:r>
              <a:rPr lang="en-US" sz="2400" dirty="0" err="1" smtClean="0"/>
              <a:t>complicado</a:t>
            </a:r>
            <a:r>
              <a:rPr lang="en-US" sz="2400" dirty="0" smtClean="0"/>
              <a:t> de </a:t>
            </a:r>
            <a:r>
              <a:rPr lang="en-US" sz="2400" dirty="0" err="1" smtClean="0"/>
              <a:t>mercado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63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 </a:t>
            </a:r>
            <a:r>
              <a:rPr lang="en-US" b="1" dirty="0" err="1" smtClean="0"/>
              <a:t>ficarmos</a:t>
            </a:r>
            <a:r>
              <a:rPr lang="en-US" b="1" dirty="0" smtClean="0"/>
              <a:t> </a:t>
            </a:r>
            <a:r>
              <a:rPr lang="en-US" b="1" dirty="0" err="1" smtClean="0"/>
              <a:t>olhando</a:t>
            </a:r>
            <a:r>
              <a:rPr lang="en-US" b="1" dirty="0" smtClean="0"/>
              <a:t> </a:t>
            </a:r>
            <a:r>
              <a:rPr lang="en-US" b="1" dirty="0" err="1" smtClean="0"/>
              <a:t>sempre</a:t>
            </a:r>
            <a:r>
              <a:rPr lang="en-US" b="1" dirty="0" smtClean="0"/>
              <a:t> </a:t>
            </a:r>
            <a:r>
              <a:rPr lang="en-US" b="1" dirty="0" err="1" smtClean="0"/>
              <a:t>pelo</a:t>
            </a:r>
            <a:r>
              <a:rPr lang="en-US" b="1" dirty="0" smtClean="0"/>
              <a:t> </a:t>
            </a:r>
            <a:r>
              <a:rPr lang="en-US" b="1" dirty="0" err="1" smtClean="0"/>
              <a:t>retrovisor</a:t>
            </a:r>
            <a:r>
              <a:rPr lang="en-US" b="1" dirty="0" smtClean="0"/>
              <a:t>, </a:t>
            </a:r>
            <a:r>
              <a:rPr lang="en-US" b="1" dirty="0" err="1" smtClean="0"/>
              <a:t>veremos</a:t>
            </a:r>
            <a:r>
              <a:rPr lang="en-US" b="1" dirty="0" smtClean="0"/>
              <a:t> </a:t>
            </a:r>
            <a:r>
              <a:rPr lang="en-US" b="1" dirty="0" err="1" smtClean="0"/>
              <a:t>muitas</a:t>
            </a:r>
            <a:r>
              <a:rPr lang="en-US" b="1" dirty="0" smtClean="0"/>
              <a:t> </a:t>
            </a:r>
            <a:r>
              <a:rPr lang="en-US" b="1" dirty="0" err="1" smtClean="0"/>
              <a:t>coisas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nos</a:t>
            </a:r>
            <a:r>
              <a:rPr lang="en-US" b="1" dirty="0" smtClean="0"/>
              <a:t> </a:t>
            </a:r>
            <a:r>
              <a:rPr lang="en-US" b="1" dirty="0" err="1" smtClean="0"/>
              <a:t>encorajam</a:t>
            </a:r>
            <a:r>
              <a:rPr lang="en-US" b="1" dirty="0" smtClean="0"/>
              <a:t> e </a:t>
            </a:r>
            <a:r>
              <a:rPr lang="en-US" b="1" dirty="0" err="1" smtClean="0"/>
              <a:t>nos</a:t>
            </a:r>
            <a:r>
              <a:rPr lang="en-US" b="1" dirty="0" smtClean="0"/>
              <a:t> </a:t>
            </a:r>
            <a:r>
              <a:rPr lang="en-US" b="1" dirty="0" err="1" smtClean="0"/>
              <a:t>orgulham</a:t>
            </a:r>
            <a:r>
              <a:rPr lang="en-US" b="1" dirty="0" smtClean="0"/>
              <a:t>, mas </a:t>
            </a:r>
            <a:r>
              <a:rPr lang="en-US" b="1" dirty="0" err="1" smtClean="0"/>
              <a:t>retrovisor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foi</a:t>
            </a:r>
            <a:r>
              <a:rPr lang="en-US" b="1" dirty="0" smtClean="0"/>
              <a:t> </a:t>
            </a:r>
            <a:r>
              <a:rPr lang="en-US" b="1" dirty="0" err="1" smtClean="0"/>
              <a:t>feito</a:t>
            </a:r>
            <a:r>
              <a:rPr lang="en-US" b="1" dirty="0" smtClean="0"/>
              <a:t> 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ser</a:t>
            </a:r>
            <a:r>
              <a:rPr lang="en-US" b="1" dirty="0" smtClean="0"/>
              <a:t> </a:t>
            </a:r>
            <a:r>
              <a:rPr lang="en-US" b="1" dirty="0" err="1" smtClean="0"/>
              <a:t>usado</a:t>
            </a:r>
            <a:r>
              <a:rPr lang="en-US" b="1" dirty="0" smtClean="0"/>
              <a:t>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b="1" dirty="0" err="1" smtClean="0"/>
              <a:t>para-brisa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09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Os oito maiores problemas brasileiros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Impostos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Regras tributárias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Deficiência de Infraestrutura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Normas trabalhistas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Ineficiente burocracia governamental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Formação inadequada de mão-de-obra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Corrupção</a:t>
            </a:r>
          </a:p>
          <a:p>
            <a:pPr marL="914400" lvl="1" indent="-514350">
              <a:buFont typeface="+mj-lt"/>
              <a:buAutoNum type="arabicPeriod"/>
            </a:pPr>
            <a:r>
              <a:rPr lang="pt-BR" dirty="0" smtClean="0"/>
              <a:t>Acesso a financiamento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400" i="1" dirty="0" smtClean="0"/>
              <a:t>Fonte: Fórum Econômico Mundial 2011-2012</a:t>
            </a:r>
            <a:r>
              <a:rPr lang="pt-BR" dirty="0" smtClean="0"/>
              <a:t>	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17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Meu otimismo moderado e pragmático: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 smtClean="0"/>
              <a:t>Sabendo que os governos </a:t>
            </a:r>
            <a:r>
              <a:rPr lang="pt-BR" u="sng" dirty="0" smtClean="0"/>
              <a:t>dificilmente agem, somente reagem</a:t>
            </a:r>
            <a:r>
              <a:rPr lang="pt-BR" dirty="0" smtClean="0"/>
              <a:t>, minha expectativa é de estamos caminhando rápido para uma situação em que o governo brasileiro será forçado a reagir, pois</a:t>
            </a:r>
          </a:p>
          <a:p>
            <a:pPr marL="0" indent="0">
              <a:buNone/>
            </a:pPr>
            <a:endParaRPr lang="pt-BR" u="sng" dirty="0" smtClean="0"/>
          </a:p>
          <a:p>
            <a:pPr marL="0" indent="0">
              <a:buNone/>
            </a:pPr>
            <a:r>
              <a:rPr lang="pt-BR" dirty="0" smtClean="0"/>
              <a:t>“O cenário atual está produzindo um alerta suficientemente forte para forçar adoção de medidas mais agressivas que minimizem os graves problemas associados ao </a:t>
            </a:r>
            <a:r>
              <a:rPr lang="pt-BR" u="sng" dirty="0" smtClean="0"/>
              <a:t>custo Brasil</a:t>
            </a:r>
            <a:r>
              <a:rPr lang="pt-BR" dirty="0" smtClean="0"/>
              <a:t> (carga tributária, burocracia, ineficiência do serviço público, infraestrutura, etc.)”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 bwMode="auto">
          <a:xfrm>
            <a:off x="611188" y="83661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Dúvidas sempre existirão…</a:t>
            </a:r>
          </a:p>
        </p:txBody>
      </p:sp>
      <p:sp>
        <p:nvSpPr>
          <p:cNvPr id="29699" name="Retângulo 2"/>
          <p:cNvSpPr>
            <a:spLocks noChangeArrowheads="1"/>
          </p:cNvSpPr>
          <p:nvPr/>
        </p:nvSpPr>
        <p:spPr bwMode="auto">
          <a:xfrm>
            <a:off x="1258888" y="1989138"/>
            <a:ext cx="6842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3600"/>
              <a:t>“Se você não tem dúvidas é porque está mau informado”  </a:t>
            </a:r>
          </a:p>
          <a:p>
            <a:endParaRPr lang="pt-BR" sz="3600"/>
          </a:p>
          <a:p>
            <a:r>
              <a:rPr lang="pt-BR" sz="3600"/>
              <a:t>Millô Fernandes</a:t>
            </a:r>
            <a:r>
              <a:rPr lang="en-US" sz="3600"/>
              <a:t/>
            </a:r>
            <a:br>
              <a:rPr lang="en-US" sz="360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217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01775"/>
            <a:ext cx="698500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1115616" y="358775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Quase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muito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rapidamente</a:t>
            </a:r>
            <a:r>
              <a:rPr lang="en-US" sz="2800" b="1" dirty="0" smtClean="0"/>
              <a:t>, mas tem </a:t>
            </a:r>
            <a:r>
              <a:rPr lang="en-US" sz="2800" b="1" dirty="0" err="1" smtClean="0"/>
              <a:t>coisas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perpetuam</a:t>
            </a:r>
            <a:r>
              <a:rPr lang="en-US" sz="2800" b="1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040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6262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ítulo 1"/>
          <p:cNvSpPr txBox="1">
            <a:spLocks/>
          </p:cNvSpPr>
          <p:nvPr/>
        </p:nvSpPr>
        <p:spPr bwMode="auto">
          <a:xfrm>
            <a:off x="792163" y="46196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4800" b="1">
                <a:latin typeface="Calibri" pitchFamily="34" charset="0"/>
              </a:rPr>
              <a:t>Afinal, 3 ou 4?</a:t>
            </a:r>
          </a:p>
        </p:txBody>
      </p:sp>
    </p:spTree>
    <p:extLst>
      <p:ext uri="{BB962C8B-B14F-4D97-AF65-F5344CB8AC3E}">
        <p14:creationId xmlns:p14="http://schemas.microsoft.com/office/powerpoint/2010/main" val="320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51" y="1556792"/>
            <a:ext cx="7509058" cy="473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908720"/>
            <a:ext cx="654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Em</a:t>
            </a:r>
            <a:r>
              <a:rPr lang="en-US" sz="2800" b="1" dirty="0" smtClean="0"/>
              <a:t> Minas </a:t>
            </a:r>
            <a:r>
              <a:rPr lang="en-US" sz="2800" b="1" dirty="0" err="1" smtClean="0"/>
              <a:t>Gerais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medo</a:t>
            </a:r>
            <a:r>
              <a:rPr lang="en-US" sz="2800" b="1" dirty="0" smtClean="0"/>
              <a:t> é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fracos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1370913" y="2859613"/>
            <a:ext cx="69508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6600"/>
                </a:solidFill>
              </a:rPr>
              <a:t>Muito</a:t>
            </a:r>
            <a:r>
              <a:rPr lang="en-US" sz="4400" b="1" dirty="0">
                <a:solidFill>
                  <a:srgbClr val="FF6600"/>
                </a:solidFill>
              </a:rPr>
              <a:t> </a:t>
            </a:r>
            <a:r>
              <a:rPr lang="en-US" sz="4400" b="1" dirty="0" smtClean="0">
                <a:solidFill>
                  <a:srgbClr val="FF6600"/>
                </a:solidFill>
              </a:rPr>
              <a:t>obrigado </a:t>
            </a:r>
            <a:r>
              <a:rPr lang="en-US" sz="4400" b="1" dirty="0" err="1" smtClean="0">
                <a:solidFill>
                  <a:srgbClr val="FF6600"/>
                </a:solidFill>
              </a:rPr>
              <a:t>pela</a:t>
            </a:r>
            <a:r>
              <a:rPr lang="en-US" sz="4400" b="1" dirty="0" smtClean="0">
                <a:solidFill>
                  <a:srgbClr val="FF6600"/>
                </a:solidFill>
              </a:rPr>
              <a:t> </a:t>
            </a:r>
            <a:r>
              <a:rPr lang="en-US" sz="4400" b="1" dirty="0" err="1" smtClean="0">
                <a:solidFill>
                  <a:srgbClr val="FF6600"/>
                </a:solidFill>
              </a:rPr>
              <a:t>atenção</a:t>
            </a:r>
            <a:endParaRPr lang="en-US" sz="4400" b="1" dirty="0" smtClean="0">
              <a:solidFill>
                <a:srgbClr val="FF66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6600"/>
                </a:solidFill>
              </a:rPr>
              <a:t>e </a:t>
            </a:r>
            <a:r>
              <a:rPr lang="en-US" sz="4400" b="1" dirty="0" err="1">
                <a:solidFill>
                  <a:srgbClr val="FF6600"/>
                </a:solidFill>
              </a:rPr>
              <a:t>s</a:t>
            </a:r>
            <a:r>
              <a:rPr lang="en-US" sz="4400" b="1" dirty="0" err="1" smtClean="0">
                <a:solidFill>
                  <a:srgbClr val="FF6600"/>
                </a:solidFill>
              </a:rPr>
              <a:t>ucesso</a:t>
            </a:r>
            <a:r>
              <a:rPr lang="en-US" sz="4400" b="1" dirty="0">
                <a:solidFill>
                  <a:srgbClr val="FF6600"/>
                </a:solidFill>
              </a:rPr>
              <a:t>!</a:t>
            </a:r>
            <a:endParaRPr 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624736" cy="1143000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Projeção de Contexto Macroeconômico</a:t>
            </a:r>
            <a:endParaRPr lang="pt-BR" sz="3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Juros reais, base SELIC, se mantém baixo (&lt; 2,5% </a:t>
            </a:r>
            <a:r>
              <a:rPr lang="pt-BR" sz="2400" dirty="0" err="1" smtClean="0"/>
              <a:t>a.a</a:t>
            </a:r>
            <a:r>
              <a:rPr lang="pt-BR" sz="2400" dirty="0" smtClean="0"/>
              <a:t>) em 2012, mas pode voltar a crescer em 2013.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Taxa de câmbio se mantém acima de R$1,95/US$.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Inflação está razoavelmente comportada, mas deverá sofrer impacto de aumento de custo de alimentos, já neste segundo semestre.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Aceleração do crescimento do PIB para níveis próximos de 4% a.a. neste segundo semestre (efeito das medidas de estímulo ao consumo), resultando em um PIB anual de 2% ou um pouco abaixo. Crescimento mais robusto em 2013.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 smtClean="0"/>
              <a:t>Massa salarial continua aumentando, mas menor pressão por ganhos reais.</a:t>
            </a: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6792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dirty="0" err="1" smtClean="0"/>
              <a:t>recuperação</a:t>
            </a:r>
            <a:r>
              <a:rPr lang="en-US" sz="3200" b="1" dirty="0" smtClean="0"/>
              <a:t> do </a:t>
            </a:r>
            <a:r>
              <a:rPr lang="en-US" sz="3200" b="1" dirty="0" err="1" smtClean="0"/>
              <a:t>preço</a:t>
            </a:r>
            <a:r>
              <a:rPr lang="en-US" sz="3200" b="1" dirty="0" smtClean="0"/>
              <a:t> do </a:t>
            </a:r>
            <a:r>
              <a:rPr lang="en-US" sz="3200" b="1" dirty="0" err="1" smtClean="0"/>
              <a:t>suíno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deverá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mostrar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consistente</a:t>
            </a:r>
            <a:endParaRPr lang="en-US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018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Forte </a:t>
            </a:r>
            <a:r>
              <a:rPr lang="en-US" sz="2000" dirty="0" err="1" smtClean="0"/>
              <a:t>redução</a:t>
            </a:r>
            <a:r>
              <a:rPr lang="en-US" sz="2000" dirty="0" smtClean="0"/>
              <a:t> de peso de abate no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 </a:t>
            </a:r>
            <a:r>
              <a:rPr lang="en-US" sz="2000" dirty="0" err="1" smtClean="0"/>
              <a:t>independente</a:t>
            </a:r>
            <a:r>
              <a:rPr lang="en-US" sz="2000" dirty="0" smtClean="0"/>
              <a:t>,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necessidade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geração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caixa</a:t>
            </a:r>
            <a:r>
              <a:rPr lang="en-US" sz="2000" dirty="0" smtClean="0"/>
              <a:t>. E </a:t>
            </a:r>
            <a:r>
              <a:rPr lang="en-US" sz="2000" dirty="0" err="1" smtClean="0"/>
              <a:t>pressão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custo</a:t>
            </a:r>
            <a:r>
              <a:rPr lang="en-US" sz="2000" dirty="0" smtClean="0"/>
              <a:t> </a:t>
            </a:r>
            <a:r>
              <a:rPr lang="en-US" sz="2000" dirty="0" err="1" smtClean="0"/>
              <a:t>continuará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Algum</a:t>
            </a:r>
            <a:r>
              <a:rPr lang="en-US" sz="2000" dirty="0" smtClean="0"/>
              <a:t> </a:t>
            </a:r>
            <a:r>
              <a:rPr lang="en-US" sz="2000" dirty="0" err="1" smtClean="0"/>
              <a:t>impacto</a:t>
            </a:r>
            <a:r>
              <a:rPr lang="en-US" sz="2000" dirty="0" smtClean="0"/>
              <a:t> de </a:t>
            </a:r>
            <a:r>
              <a:rPr lang="en-US" sz="2000" dirty="0" err="1" smtClean="0"/>
              <a:t>redução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oferta</a:t>
            </a:r>
            <a:r>
              <a:rPr lang="en-US" sz="2000" dirty="0" smtClean="0"/>
              <a:t>, </a:t>
            </a:r>
            <a:r>
              <a:rPr lang="en-US" sz="2000" dirty="0" err="1" smtClean="0"/>
              <a:t>decorrente</a:t>
            </a:r>
            <a:r>
              <a:rPr lang="en-US" sz="2000" dirty="0" smtClean="0"/>
              <a:t> da </a:t>
            </a:r>
            <a:r>
              <a:rPr lang="en-US" sz="2000" dirty="0" err="1" smtClean="0"/>
              <a:t>desativação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plantéis</a:t>
            </a:r>
            <a:r>
              <a:rPr lang="en-US" sz="2000" dirty="0" smtClean="0"/>
              <a:t> (o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impacto</a:t>
            </a:r>
            <a:r>
              <a:rPr lang="en-US" sz="2000" dirty="0" smtClean="0"/>
              <a:t> </a:t>
            </a:r>
            <a:r>
              <a:rPr lang="en-US" sz="2000" dirty="0" err="1" smtClean="0"/>
              <a:t>desta</a:t>
            </a:r>
            <a:r>
              <a:rPr lang="en-US" sz="2000" dirty="0" smtClean="0"/>
              <a:t>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</a:t>
            </a:r>
            <a:r>
              <a:rPr lang="en-US" sz="2000" dirty="0" err="1" smtClean="0"/>
              <a:t>deverá</a:t>
            </a:r>
            <a:r>
              <a:rPr lang="en-US" sz="2000" dirty="0" smtClean="0"/>
              <a:t> se </a:t>
            </a:r>
            <a:r>
              <a:rPr lang="en-US" sz="2000" dirty="0" err="1" smtClean="0"/>
              <a:t>dar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2013).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Provável</a:t>
            </a:r>
            <a:r>
              <a:rPr lang="en-US" sz="2000" dirty="0" smtClean="0"/>
              <a:t> </a:t>
            </a:r>
            <a:r>
              <a:rPr lang="en-US" sz="2000" dirty="0" err="1" smtClean="0"/>
              <a:t>redução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pressão</a:t>
            </a:r>
            <a:r>
              <a:rPr lang="en-US" sz="2000" dirty="0" smtClean="0"/>
              <a:t> de </a:t>
            </a:r>
            <a:r>
              <a:rPr lang="en-US" sz="2000" dirty="0" err="1" smtClean="0"/>
              <a:t>oferta</a:t>
            </a:r>
            <a:r>
              <a:rPr lang="en-US" sz="2000" dirty="0" smtClean="0"/>
              <a:t> de carne de </a:t>
            </a:r>
            <a:r>
              <a:rPr lang="en-US" sz="2000" dirty="0" err="1" smtClean="0"/>
              <a:t>frangos</a:t>
            </a:r>
            <a:r>
              <a:rPr lang="en-US" sz="2000" dirty="0"/>
              <a:t>.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Melhoria</a:t>
            </a:r>
            <a:r>
              <a:rPr lang="en-US" sz="2000" dirty="0" smtClean="0"/>
              <a:t> do </a:t>
            </a:r>
            <a:r>
              <a:rPr lang="en-US" sz="2000" dirty="0" err="1" smtClean="0"/>
              <a:t>consumo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resposta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</a:t>
            </a:r>
            <a:r>
              <a:rPr lang="en-US" sz="2000" dirty="0" err="1" smtClean="0"/>
              <a:t>medidas</a:t>
            </a:r>
            <a:r>
              <a:rPr lang="en-US" sz="2000" dirty="0" smtClean="0"/>
              <a:t> “anti-</a:t>
            </a:r>
            <a:r>
              <a:rPr lang="en-US" sz="2000" dirty="0" err="1" smtClean="0"/>
              <a:t>cíclicas</a:t>
            </a:r>
            <a:r>
              <a:rPr lang="en-US" sz="2000" dirty="0" smtClean="0"/>
              <a:t>” </a:t>
            </a:r>
            <a:r>
              <a:rPr lang="en-US" sz="2000" dirty="0" err="1" smtClean="0"/>
              <a:t>adotadas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</a:t>
            </a:r>
            <a:r>
              <a:rPr lang="en-US" sz="2000" dirty="0" err="1" smtClean="0"/>
              <a:t>governo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Reestruturação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grandes</a:t>
            </a:r>
            <a:r>
              <a:rPr lang="en-US" sz="2000" dirty="0" smtClean="0"/>
              <a:t> </a:t>
            </a:r>
            <a:r>
              <a:rPr lang="en-US" sz="2000" dirty="0" err="1" smtClean="0"/>
              <a:t>grupos</a:t>
            </a:r>
            <a:r>
              <a:rPr lang="en-US" sz="2000" dirty="0" smtClean="0"/>
              <a:t> (</a:t>
            </a:r>
            <a:r>
              <a:rPr lang="en-US" sz="2000" dirty="0" err="1" smtClean="0"/>
              <a:t>Marfrig</a:t>
            </a:r>
            <a:r>
              <a:rPr lang="en-US" sz="2000" dirty="0"/>
              <a:t> </a:t>
            </a:r>
            <a:r>
              <a:rPr lang="en-US" sz="2000" dirty="0" smtClean="0"/>
              <a:t>e BRF) </a:t>
            </a:r>
            <a:r>
              <a:rPr lang="en-US" sz="2000" dirty="0" err="1" smtClean="0"/>
              <a:t>ainda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curso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Novas</a:t>
            </a:r>
            <a:r>
              <a:rPr lang="en-US" sz="2000" dirty="0" smtClean="0"/>
              <a:t> </a:t>
            </a:r>
            <a:r>
              <a:rPr lang="en-US" sz="2000" dirty="0" err="1" smtClean="0"/>
              <a:t>expansões</a:t>
            </a:r>
            <a:r>
              <a:rPr lang="en-US" sz="2000" dirty="0" smtClean="0"/>
              <a:t> </a:t>
            </a:r>
            <a:r>
              <a:rPr lang="en-US" sz="2000" dirty="0" err="1" smtClean="0"/>
              <a:t>desestimuladas</a:t>
            </a:r>
            <a:r>
              <a:rPr lang="en-US" sz="2000" dirty="0" smtClean="0"/>
              <a:t> </a:t>
            </a:r>
            <a:r>
              <a:rPr lang="en-US" sz="2000" dirty="0" err="1" smtClean="0"/>
              <a:t>pelo</a:t>
            </a:r>
            <a:r>
              <a:rPr lang="en-US" sz="2000" dirty="0" smtClean="0"/>
              <a:t> alto </a:t>
            </a:r>
            <a:r>
              <a:rPr lang="en-US" sz="2000" dirty="0" err="1" smtClean="0"/>
              <a:t>custo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instabilidade</a:t>
            </a:r>
            <a:r>
              <a:rPr lang="en-US" sz="2000" dirty="0" smtClean="0"/>
              <a:t> do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, inclusive </a:t>
            </a:r>
            <a:r>
              <a:rPr lang="en-US" sz="2000" dirty="0" err="1" smtClean="0"/>
              <a:t>em</a:t>
            </a:r>
            <a:r>
              <a:rPr lang="en-US" sz="2000" dirty="0" smtClean="0"/>
              <a:t> 2013 - </a:t>
            </a:r>
            <a:r>
              <a:rPr lang="en-US" sz="2000" dirty="0" err="1" smtClean="0"/>
              <a:t>dificilmente</a:t>
            </a:r>
            <a:r>
              <a:rPr lang="en-US" sz="2000" dirty="0" smtClean="0"/>
              <a:t> </a:t>
            </a:r>
            <a:r>
              <a:rPr lang="en-US" sz="2000" dirty="0" err="1"/>
              <a:t>haverá</a:t>
            </a:r>
            <a:r>
              <a:rPr lang="en-US" sz="2000" dirty="0"/>
              <a:t> </a:t>
            </a:r>
            <a:r>
              <a:rPr lang="en-US" sz="2000" dirty="0" err="1"/>
              <a:t>recuparação</a:t>
            </a:r>
            <a:r>
              <a:rPr lang="en-US" sz="2000" dirty="0"/>
              <a:t> da </a:t>
            </a:r>
            <a:r>
              <a:rPr lang="en-US" sz="2000" dirty="0" err="1"/>
              <a:t>produção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aumento</a:t>
            </a:r>
            <a:r>
              <a:rPr lang="en-US" sz="2000" dirty="0"/>
              <a:t> de </a:t>
            </a:r>
            <a:r>
              <a:rPr lang="en-US" sz="2000" dirty="0" err="1"/>
              <a:t>plantéis</a:t>
            </a:r>
            <a:r>
              <a:rPr lang="en-US" sz="2000" dirty="0"/>
              <a:t>, antes de </a:t>
            </a:r>
            <a:r>
              <a:rPr lang="en-US" sz="2000" dirty="0" smtClean="0"/>
              <a:t>2014.</a:t>
            </a:r>
            <a:endParaRPr lang="en-US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608" y="1948190"/>
            <a:ext cx="327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Principais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fundamentos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98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O que explica a derrocada do preço do suíno em Junho/Julho?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pt-BR" dirty="0" smtClean="0"/>
              <a:t>Peso elevado de suínos e frangos, seguido por “desova” para fazer caixa;</a:t>
            </a:r>
          </a:p>
          <a:p>
            <a:r>
              <a:rPr lang="pt-BR" dirty="0" smtClean="0"/>
              <a:t>Boa safra de bois, favorecida pela extensão do período de safra devido a ocorrência de chuvas atípicas;</a:t>
            </a:r>
          </a:p>
          <a:p>
            <a:r>
              <a:rPr lang="pt-BR" dirty="0" smtClean="0"/>
              <a:t>Exportação travada;</a:t>
            </a:r>
          </a:p>
          <a:p>
            <a:r>
              <a:rPr lang="pt-BR" dirty="0" smtClean="0"/>
              <a:t>Endividamento das famílias limitando consumo;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1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Preço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milho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imprevisível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cenário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externo</a:t>
            </a:r>
            <a:r>
              <a:rPr lang="en-US" sz="2400" b="1" dirty="0" smtClean="0"/>
              <a:t> e, no Brasil,  com boa </a:t>
            </a:r>
            <a:r>
              <a:rPr lang="en-US" sz="2400" b="1" dirty="0" err="1" smtClean="0"/>
              <a:t>oferta</a:t>
            </a:r>
            <a:r>
              <a:rPr lang="en-US" sz="2400" b="1" dirty="0" smtClean="0"/>
              <a:t> mas com </a:t>
            </a:r>
            <a:r>
              <a:rPr lang="en-US" sz="2400" b="1" dirty="0" err="1" smtClean="0"/>
              <a:t>pouca</a:t>
            </a:r>
            <a:r>
              <a:rPr lang="en-US" sz="2400" b="1" dirty="0" smtClean="0"/>
              <a:t> chance de forte </a:t>
            </a:r>
            <a:r>
              <a:rPr lang="en-US" sz="2400" b="1" dirty="0" err="1" smtClean="0"/>
              <a:t>queda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1044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Destacado</a:t>
            </a:r>
            <a:r>
              <a:rPr lang="en-US" sz="2000" dirty="0" smtClean="0"/>
              <a:t> </a:t>
            </a:r>
            <a:r>
              <a:rPr lang="en-US" sz="2000" dirty="0" err="1" smtClean="0"/>
              <a:t>récorde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 no Brasil, </a:t>
            </a:r>
            <a:r>
              <a:rPr lang="en-US" sz="2000" dirty="0"/>
              <a:t> </a:t>
            </a:r>
            <a:r>
              <a:rPr lang="en-US" sz="2000" dirty="0" err="1" smtClean="0"/>
              <a:t>podendo</a:t>
            </a:r>
            <a:r>
              <a:rPr lang="en-US" sz="2000" dirty="0" smtClean="0"/>
              <a:t> </a:t>
            </a:r>
            <a:r>
              <a:rPr lang="en-US" sz="2000" dirty="0" err="1" smtClean="0"/>
              <a:t>chegar</a:t>
            </a:r>
            <a:r>
              <a:rPr lang="en-US" sz="2000" dirty="0" smtClean="0"/>
              <a:t> a 75 </a:t>
            </a:r>
            <a:r>
              <a:rPr lang="en-US" sz="2000" dirty="0" err="1" smtClean="0"/>
              <a:t>milhões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toneladas</a:t>
            </a:r>
            <a:r>
              <a:rPr lang="en-US" sz="2000" dirty="0" smtClean="0"/>
              <a:t> </a:t>
            </a:r>
            <a:r>
              <a:rPr lang="en-US" sz="2000" dirty="0" err="1" smtClean="0"/>
              <a:t>nesta</a:t>
            </a:r>
            <a:r>
              <a:rPr lang="en-US" sz="2000" dirty="0" smtClean="0"/>
              <a:t> </a:t>
            </a:r>
            <a:r>
              <a:rPr lang="en-US" sz="2000" dirty="0" err="1" smtClean="0"/>
              <a:t>safra</a:t>
            </a:r>
            <a:r>
              <a:rPr lang="en-US" sz="2000" dirty="0" smtClean="0"/>
              <a:t> 2011/2012.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Sérios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problemas</a:t>
            </a:r>
            <a:r>
              <a:rPr lang="en-US" sz="2000" dirty="0" smtClean="0"/>
              <a:t> </a:t>
            </a:r>
            <a:r>
              <a:rPr lang="en-US" sz="2000" dirty="0" err="1" smtClean="0"/>
              <a:t>climáticos</a:t>
            </a:r>
            <a:r>
              <a:rPr lang="en-US" sz="2000" dirty="0" smtClean="0"/>
              <a:t> </a:t>
            </a:r>
            <a:r>
              <a:rPr lang="en-US" sz="2000" dirty="0" err="1" smtClean="0"/>
              <a:t>recentes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parte da </a:t>
            </a:r>
            <a:r>
              <a:rPr lang="en-US" sz="2000" dirty="0" err="1" smtClean="0"/>
              <a:t>região</a:t>
            </a:r>
            <a:r>
              <a:rPr lang="en-US" sz="2000" dirty="0" smtClean="0"/>
              <a:t> </a:t>
            </a:r>
            <a:r>
              <a:rPr lang="en-US" sz="2000" dirty="0" err="1" smtClean="0"/>
              <a:t>produtora</a:t>
            </a:r>
            <a:r>
              <a:rPr lang="en-US" sz="2000" dirty="0" smtClean="0"/>
              <a:t> dos EUA, com </a:t>
            </a:r>
            <a:r>
              <a:rPr lang="en-US" sz="2000" dirty="0" err="1" smtClean="0"/>
              <a:t>enorme</a:t>
            </a:r>
            <a:r>
              <a:rPr lang="en-US" sz="2000" dirty="0" smtClean="0"/>
              <a:t> </a:t>
            </a:r>
            <a:r>
              <a:rPr lang="en-US" sz="2000" dirty="0" err="1" smtClean="0"/>
              <a:t>impacto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produção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 Brasil </a:t>
            </a:r>
            <a:r>
              <a:rPr lang="en-US" sz="2000" dirty="0" err="1" smtClean="0"/>
              <a:t>precisa</a:t>
            </a:r>
            <a:r>
              <a:rPr lang="en-US" sz="2000" dirty="0" smtClean="0"/>
              <a:t> </a:t>
            </a:r>
            <a:r>
              <a:rPr lang="en-US" sz="2000" dirty="0" err="1" smtClean="0"/>
              <a:t>exportar</a:t>
            </a:r>
            <a:r>
              <a:rPr lang="en-US" sz="2000" dirty="0" smtClean="0"/>
              <a:t> </a:t>
            </a:r>
            <a:r>
              <a:rPr lang="en-US" sz="2000" dirty="0" err="1" smtClean="0"/>
              <a:t>mais</a:t>
            </a:r>
            <a:r>
              <a:rPr lang="en-US" sz="2000" dirty="0" smtClean="0"/>
              <a:t> de 15 </a:t>
            </a:r>
            <a:r>
              <a:rPr lang="en-US" sz="2000" dirty="0" err="1" smtClean="0"/>
              <a:t>milhões</a:t>
            </a:r>
            <a:r>
              <a:rPr lang="en-US" sz="2000" dirty="0" smtClean="0"/>
              <a:t> de ton de </a:t>
            </a:r>
            <a:r>
              <a:rPr lang="en-US" sz="2000" dirty="0" err="1" smtClean="0"/>
              <a:t>milho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dar</a:t>
            </a:r>
            <a:r>
              <a:rPr lang="en-US" sz="2000" dirty="0" smtClean="0"/>
              <a:t> </a:t>
            </a:r>
            <a:r>
              <a:rPr lang="en-US" sz="2000" dirty="0" err="1" smtClean="0"/>
              <a:t>vazão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excedente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</a:t>
            </a:r>
            <a:r>
              <a:rPr lang="en-US" sz="2000" dirty="0" smtClean="0"/>
              <a:t>. </a:t>
            </a:r>
            <a:r>
              <a:rPr lang="en-US" sz="2000" dirty="0" err="1" smtClean="0"/>
              <a:t>Temos</a:t>
            </a:r>
            <a:r>
              <a:rPr lang="en-US" sz="2000" dirty="0" smtClean="0"/>
              <a:t> </a:t>
            </a:r>
            <a:r>
              <a:rPr lang="en-US" sz="2000" dirty="0" err="1" smtClean="0"/>
              <a:t>produto</a:t>
            </a:r>
            <a:r>
              <a:rPr lang="en-US" sz="2000" dirty="0" smtClean="0"/>
              <a:t> e </a:t>
            </a: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 comprador, mas </a:t>
            </a:r>
            <a:r>
              <a:rPr lang="en-US" sz="2000" dirty="0" err="1" smtClean="0"/>
              <a:t>conseguiremos</a:t>
            </a:r>
            <a:r>
              <a:rPr lang="en-US" sz="2000" dirty="0" smtClean="0"/>
              <a:t> </a:t>
            </a:r>
            <a:r>
              <a:rPr lang="en-US" sz="2000" dirty="0" err="1" smtClean="0"/>
              <a:t>fazer</a:t>
            </a:r>
            <a:r>
              <a:rPr lang="en-US" sz="2000" dirty="0" smtClean="0"/>
              <a:t> </a:t>
            </a:r>
            <a:r>
              <a:rPr lang="en-US" sz="2000" dirty="0" err="1" smtClean="0"/>
              <a:t>isto</a:t>
            </a:r>
            <a:r>
              <a:rPr lang="en-US" sz="2000" dirty="0" smtClean="0"/>
              <a:t> antes da </a:t>
            </a:r>
            <a:r>
              <a:rPr lang="en-US" sz="2000" dirty="0" err="1" smtClean="0"/>
              <a:t>próxima</a:t>
            </a:r>
            <a:r>
              <a:rPr lang="en-US" sz="2000" dirty="0" smtClean="0"/>
              <a:t> </a:t>
            </a:r>
            <a:r>
              <a:rPr lang="en-US" sz="2000" dirty="0" err="1" smtClean="0"/>
              <a:t>safra</a:t>
            </a:r>
            <a:r>
              <a:rPr lang="en-US" sz="2000" dirty="0" smtClean="0"/>
              <a:t> de </a:t>
            </a:r>
            <a:r>
              <a:rPr lang="en-US" sz="2000" dirty="0" err="1" smtClean="0"/>
              <a:t>soja</a:t>
            </a:r>
            <a:r>
              <a:rPr lang="en-US" sz="2000" dirty="0" smtClean="0"/>
              <a:t>, com </a:t>
            </a:r>
            <a:r>
              <a:rPr lang="en-US" sz="2000" dirty="0" err="1" smtClean="0"/>
              <a:t>nossas</a:t>
            </a:r>
            <a:r>
              <a:rPr lang="en-US" sz="2000" dirty="0" smtClean="0"/>
              <a:t> </a:t>
            </a:r>
            <a:r>
              <a:rPr lang="en-US" sz="2000" dirty="0" err="1" smtClean="0"/>
              <a:t>conhecidas</a:t>
            </a:r>
            <a:r>
              <a:rPr lang="en-US" sz="2000" dirty="0" smtClean="0"/>
              <a:t> </a:t>
            </a:r>
            <a:r>
              <a:rPr lang="en-US" sz="2000" dirty="0" err="1" smtClean="0"/>
              <a:t>deficiências</a:t>
            </a:r>
            <a:r>
              <a:rPr lang="en-US" sz="2000" dirty="0" smtClean="0"/>
              <a:t> de </a:t>
            </a:r>
            <a:r>
              <a:rPr lang="en-US" sz="2000" dirty="0" err="1" smtClean="0"/>
              <a:t>logística</a:t>
            </a:r>
            <a:r>
              <a:rPr lang="en-US" sz="2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 </a:t>
            </a:r>
            <a:r>
              <a:rPr lang="en-US" sz="2000" dirty="0" err="1" smtClean="0"/>
              <a:t>safra</a:t>
            </a:r>
            <a:r>
              <a:rPr lang="en-US" sz="2000" dirty="0" smtClean="0"/>
              <a:t> de </a:t>
            </a:r>
            <a:r>
              <a:rPr lang="en-US" sz="2000" dirty="0" err="1" smtClean="0"/>
              <a:t>verão</a:t>
            </a:r>
            <a:r>
              <a:rPr lang="en-US" sz="2000" dirty="0" smtClean="0"/>
              <a:t> </a:t>
            </a:r>
            <a:r>
              <a:rPr lang="en-US" sz="2000" dirty="0" err="1" smtClean="0"/>
              <a:t>deverá</a:t>
            </a:r>
            <a:r>
              <a:rPr lang="en-US" sz="2000" dirty="0" smtClean="0"/>
              <a:t> </a:t>
            </a:r>
            <a:r>
              <a:rPr lang="en-US" sz="2000" dirty="0" err="1" smtClean="0"/>
              <a:t>perder</a:t>
            </a:r>
            <a:r>
              <a:rPr lang="en-US" sz="2000" dirty="0" smtClean="0"/>
              <a:t> </a:t>
            </a: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Soja</a:t>
            </a:r>
            <a:r>
              <a:rPr lang="en-US" sz="2000" dirty="0" smtClean="0"/>
              <a:t>, mas a </a:t>
            </a:r>
            <a:r>
              <a:rPr lang="en-US" sz="2000" dirty="0" err="1" smtClean="0"/>
              <a:t>segunda</a:t>
            </a:r>
            <a:r>
              <a:rPr lang="en-US" sz="2000" dirty="0" smtClean="0"/>
              <a:t> </a:t>
            </a:r>
            <a:r>
              <a:rPr lang="en-US" sz="2000" dirty="0" err="1" smtClean="0"/>
              <a:t>safra</a:t>
            </a:r>
            <a:r>
              <a:rPr lang="en-US" sz="2000" dirty="0" smtClean="0"/>
              <a:t> de </a:t>
            </a:r>
            <a:r>
              <a:rPr lang="en-US" sz="2000" dirty="0" err="1" smtClean="0"/>
              <a:t>milho</a:t>
            </a:r>
            <a:r>
              <a:rPr lang="en-US" sz="2000" dirty="0" smtClean="0"/>
              <a:t> </a:t>
            </a:r>
            <a:r>
              <a:rPr lang="en-US" sz="2000" dirty="0" err="1" smtClean="0"/>
              <a:t>será</a:t>
            </a:r>
            <a:r>
              <a:rPr lang="en-US" sz="2000" dirty="0" smtClean="0"/>
              <a:t> </a:t>
            </a:r>
            <a:r>
              <a:rPr lang="en-US" sz="2000" dirty="0" err="1" smtClean="0"/>
              <a:t>provavelmente</a:t>
            </a:r>
            <a:r>
              <a:rPr lang="en-US" sz="2000" dirty="0" smtClean="0"/>
              <a:t> “</a:t>
            </a:r>
            <a:r>
              <a:rPr lang="en-US" sz="2000" dirty="0" err="1" smtClean="0"/>
              <a:t>cheia</a:t>
            </a:r>
            <a:r>
              <a:rPr lang="en-US" sz="2000" dirty="0" smtClean="0"/>
              <a:t>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Preço</a:t>
            </a:r>
            <a:r>
              <a:rPr lang="en-US" sz="2000" dirty="0" smtClean="0"/>
              <a:t> </a:t>
            </a:r>
            <a:r>
              <a:rPr lang="en-US" sz="2000" dirty="0" err="1" smtClean="0"/>
              <a:t>interno</a:t>
            </a:r>
            <a:r>
              <a:rPr lang="en-US" sz="2000" dirty="0" smtClean="0"/>
              <a:t> </a:t>
            </a:r>
            <a:r>
              <a:rPr lang="en-US" sz="2000" dirty="0" err="1" smtClean="0"/>
              <a:t>passa</a:t>
            </a:r>
            <a:r>
              <a:rPr lang="en-US" sz="2000" dirty="0" smtClean="0"/>
              <a:t> a </a:t>
            </a:r>
            <a:r>
              <a:rPr lang="en-US" sz="2000" dirty="0" err="1" smtClean="0"/>
              <a:t>ter</a:t>
            </a:r>
            <a:r>
              <a:rPr lang="en-US" sz="2000" dirty="0" smtClean="0"/>
              <a:t> forte </a:t>
            </a:r>
            <a:r>
              <a:rPr lang="en-US" sz="2000" dirty="0" err="1" smtClean="0"/>
              <a:t>correlação</a:t>
            </a:r>
            <a:r>
              <a:rPr lang="en-US" sz="2000" dirty="0" smtClean="0"/>
              <a:t> com o </a:t>
            </a:r>
            <a:r>
              <a:rPr lang="en-US" sz="2000" dirty="0" err="1" smtClean="0"/>
              <a:t>mercado</a:t>
            </a:r>
            <a:r>
              <a:rPr lang="en-US" sz="2000" dirty="0" smtClean="0"/>
              <a:t> </a:t>
            </a:r>
            <a:r>
              <a:rPr lang="en-US" sz="2000" dirty="0" err="1" smtClean="0"/>
              <a:t>externo</a:t>
            </a:r>
            <a:r>
              <a:rPr lang="en-US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52246" y="1956411"/>
            <a:ext cx="2019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Fundamentos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11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udiam\AppData\Local\Microsoft\Windows\Temporary Internet Files\Content.Outlook\5MQRSNHD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/>
              <a:t>Milho em 2013: “boa produção, mas inferior a da safra 2011/2012 e forte demanda externa para o milho brasileiro”. 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200" b="1" dirty="0" smtClean="0"/>
              <a:t>Fundamentos:</a:t>
            </a:r>
          </a:p>
          <a:p>
            <a:r>
              <a:rPr lang="pt-BR" sz="2200" dirty="0" smtClean="0"/>
              <a:t>Maior vinculação do preço interno aos preços internacionais;</a:t>
            </a:r>
          </a:p>
          <a:p>
            <a:r>
              <a:rPr lang="pt-BR" sz="2200" dirty="0" smtClean="0"/>
              <a:t>Boa possibilidade de aumento de compra pelas empresas exportadoras;</a:t>
            </a:r>
          </a:p>
          <a:p>
            <a:r>
              <a:rPr lang="pt-BR" sz="2200" dirty="0" smtClean="0"/>
              <a:t>Os Estados Unidos deverão estar com a menor relação estoque/demanda da história;</a:t>
            </a:r>
          </a:p>
          <a:p>
            <a:r>
              <a:rPr lang="pt-BR" sz="2200" dirty="0" smtClean="0"/>
              <a:t>A produção da safra 2012/2013 deverá ser boa (efeito da segunda safra), mas dificilmente chegará próximo da atual.</a:t>
            </a:r>
          </a:p>
          <a:p>
            <a:r>
              <a:rPr lang="pt-BR" sz="2200" dirty="0" smtClean="0"/>
              <a:t>Haverá semente suficiente para a safra 2013 nos EUA?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r>
              <a:rPr lang="pt-BR" sz="2200" b="1" dirty="0" smtClean="0"/>
              <a:t>Conclusão: </a:t>
            </a:r>
            <a:r>
              <a:rPr lang="pt-BR" sz="2200" dirty="0" smtClean="0"/>
              <a:t>pouca chance de preços explosivos, mas mercado muito especulado e provavelmente o preço médio de 2013 será maior do quem em 2012.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2610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1875</Words>
  <Application>Microsoft Office PowerPoint</Application>
  <PresentationFormat>Apresentação na tela (4:3)</PresentationFormat>
  <Paragraphs>139</Paragraphs>
  <Slides>31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4" baseType="lpstr">
      <vt:lpstr>Tema do Office</vt:lpstr>
      <vt:lpstr>Planilha</vt:lpstr>
      <vt:lpstr>Gráfico</vt:lpstr>
      <vt:lpstr>Cenário de Mercado para Suínos e Grãos  ASEMG, 09/08/2012   Fernando A. Pereira Presidente Executivo Agroceres</vt:lpstr>
      <vt:lpstr>Dez ocorrências não previsíveis, algumas até inusitadas, em curtíssimo espaço de tempo...  Quem apostaria, até o carnaval passado, em: </vt:lpstr>
      <vt:lpstr>Quase tudo muda muito rapidamente, mas tem coisas que perpetuam...</vt:lpstr>
      <vt:lpstr>Projeção de Contexto Macroeconômico</vt:lpstr>
      <vt:lpstr>A recuperação do preço do suíno deverá se mostrar consistente</vt:lpstr>
      <vt:lpstr>O que explica a derrocada do preço do suíno em Junho/Julho?</vt:lpstr>
      <vt:lpstr>Preço do milho: imprevisível no cenário externo e, no Brasil,  com boa oferta mas com pouca chance de forte queda.</vt:lpstr>
      <vt:lpstr>Apresentação do PowerPoint</vt:lpstr>
      <vt:lpstr>Milho em 2013: “boa produção, mas inferior a da safra 2011/2012 e forte demanda externa para o milho brasileiro”. </vt:lpstr>
      <vt:lpstr>Apresentação do PowerPoint</vt:lpstr>
      <vt:lpstr>Apresentação do PowerPoint</vt:lpstr>
      <vt:lpstr>Apresentação do PowerPoint</vt:lpstr>
      <vt:lpstr>Preço do farelo de soja: cenário muito imprevisível e não se pode descartar, inclusive, desabastecimento momentâneo .</vt:lpstr>
      <vt:lpstr>Apresentação do PowerPoint</vt:lpstr>
      <vt:lpstr>Apresentação do PowerPoint</vt:lpstr>
      <vt:lpstr>A safra de soja 2012/2013 poderá superar 80 milhões de toneladas, ante 68,4 milhões na safra anterior. Mas isto não é garantia de redução forte de preço. </vt:lpstr>
      <vt:lpstr>Preço de outros componentes das rações, notadamente os importados, deverá ser igual ou maior do que no mesmo período do ano anterior.</vt:lpstr>
      <vt:lpstr>Cenário Internacional para a Carne Suína</vt:lpstr>
      <vt:lpstr>Produção de Carne Suína no Mundo, em 2012</vt:lpstr>
      <vt:lpstr>Importação e Exportação de Carne Suína no Mundo</vt:lpstr>
      <vt:lpstr>Apresentação do PowerPoint</vt:lpstr>
      <vt:lpstr>Para este ano a melhor previsão para exportação brasileira de carne suína é a manutenção dos volumes correntes. </vt:lpstr>
      <vt:lpstr>Algumas manchetes recentes</vt:lpstr>
      <vt:lpstr>Algumas manchetes recentes (cont.)</vt:lpstr>
      <vt:lpstr>Em Síntese:</vt:lpstr>
      <vt:lpstr>Se ficarmos olhando sempre pelo retrovisor, veremos muitas coisas que nos encorajam e nos orgulham, mas retrovisor não foi feito para ser usado como para-brisa. </vt:lpstr>
      <vt:lpstr>Os oito maiores problemas brasileiros</vt:lpstr>
      <vt:lpstr>Meu otimismo moderado e pragmático:</vt:lpstr>
      <vt:lpstr>Dúvidas sempre existirão…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Abstrale</dc:creator>
  <cp:lastModifiedBy>User</cp:lastModifiedBy>
  <cp:revision>99</cp:revision>
  <dcterms:created xsi:type="dcterms:W3CDTF">2011-10-11T12:32:25Z</dcterms:created>
  <dcterms:modified xsi:type="dcterms:W3CDTF">2012-08-13T20:08:35Z</dcterms:modified>
</cp:coreProperties>
</file>